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1" r:id="rId17"/>
    <p:sldId id="302" r:id="rId18"/>
    <p:sldId id="303" r:id="rId19"/>
    <p:sldId id="307" r:id="rId20"/>
    <p:sldId id="308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675-3F08-A942-A495-55DDBCF617CE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ADA4-17A9-3D43-9AB4-527C18F60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08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675-3F08-A942-A495-55DDBCF617CE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ADA4-17A9-3D43-9AB4-527C18F60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47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675-3F08-A942-A495-55DDBCF617CE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ADA4-17A9-3D43-9AB4-527C18F60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62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675-3F08-A942-A495-55DDBCF617CE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ADA4-17A9-3D43-9AB4-527C18F60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24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675-3F08-A942-A495-55DDBCF617CE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ADA4-17A9-3D43-9AB4-527C18F60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70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675-3F08-A942-A495-55DDBCF617CE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ADA4-17A9-3D43-9AB4-527C18F60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69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675-3F08-A942-A495-55DDBCF617CE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ADA4-17A9-3D43-9AB4-527C18F60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5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675-3F08-A942-A495-55DDBCF617CE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ADA4-17A9-3D43-9AB4-527C18F60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32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675-3F08-A942-A495-55DDBCF617CE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ADA4-17A9-3D43-9AB4-527C18F60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82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675-3F08-A942-A495-55DDBCF617CE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ADA4-17A9-3D43-9AB4-527C18F60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77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675-3F08-A942-A495-55DDBCF617CE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ADA4-17A9-3D43-9AB4-527C18F60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82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1675-3F08-A942-A495-55DDBCF617CE}" type="datetimeFigureOut">
              <a:rPr lang="fr-FR" smtClean="0"/>
              <a:t>09/10/2014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FADA4-17A9-3D43-9AB4-527C18F60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84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7680" y="84429"/>
            <a:ext cx="7874195" cy="1190360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Schéma Directeur d’Aménagement Global (S.D.A.G.).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pic>
        <p:nvPicPr>
          <p:cNvPr id="4" name="Image 3" descr="pp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9" y="1151131"/>
            <a:ext cx="8835504" cy="5503029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222994" y="4503796"/>
            <a:ext cx="2802549" cy="2004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latin typeface="Myriad Arabic"/>
                <a:cs typeface="Myriad Arabic"/>
              </a:rPr>
              <a:t>M.AMOUGOU ONGONO,</a:t>
            </a:r>
            <a:br>
              <a:rPr lang="fr-FR" sz="2800" dirty="0" smtClean="0">
                <a:latin typeface="Myriad Arabic"/>
                <a:cs typeface="Myriad Arabic"/>
              </a:rPr>
            </a:br>
            <a:r>
              <a:rPr lang="fr-FR" sz="1400" dirty="0" smtClean="0">
                <a:latin typeface="Myriad Arabic"/>
                <a:cs typeface="Myriad Arabic"/>
              </a:rPr>
              <a:t> </a:t>
            </a:r>
            <a:br>
              <a:rPr lang="fr-FR" sz="1400" dirty="0" smtClean="0">
                <a:latin typeface="Myriad Arabic"/>
                <a:cs typeface="Myriad Arabic"/>
              </a:rPr>
            </a:br>
            <a:r>
              <a:rPr lang="fr-FR" sz="1400" dirty="0" smtClean="0">
                <a:latin typeface="Myriad Arabic"/>
                <a:cs typeface="Myriad Arabic"/>
              </a:rPr>
              <a:t>Expert en Aménagements industriels du Projet</a:t>
            </a:r>
            <a:br>
              <a:rPr lang="fr-FR" sz="1400" dirty="0" smtClean="0">
                <a:latin typeface="Myriad Arabic"/>
                <a:cs typeface="Myriad Arabic"/>
              </a:rPr>
            </a:br>
            <a:endParaRPr lang="fr-FR" sz="1400" dirty="0">
              <a:latin typeface="Myriad Arabic"/>
              <a:cs typeface="Myriad Arabic"/>
            </a:endParaRPr>
          </a:p>
        </p:txBody>
      </p:sp>
    </p:spTree>
    <p:extLst>
      <p:ext uri="{BB962C8B-B14F-4D97-AF65-F5344CB8AC3E}">
        <p14:creationId xmlns:p14="http://schemas.microsoft.com/office/powerpoint/2010/main" val="37995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Ontheworld\Documents\CIPK\document de travail important\Masterplan en filg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4" descr="Masterplan Kribi 2-01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0"/>
            <a:ext cx="50720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00628" y="2285992"/>
            <a:ext cx="4095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Croissance autour de l’infrastructure portuaire et dans tous les secteurs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000628" y="5857892"/>
            <a:ext cx="4095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Le développement de la ville s’accentue vers le Nord et le Sud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000628" y="1214422"/>
            <a:ext cx="4095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La réalisation des infrastructures portuaires continue 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000628" y="3541944"/>
            <a:ext cx="409576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Une autoroute (2x4 voies) reliant le futur centre ville (zone urbaine) la zone industrielle et le port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Le réseau routier au sein du CIPK se développe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Voie ferré venant du Nord (Edéa) et de l’Est (Mbalam) 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64078" y="260648"/>
            <a:ext cx="4095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b="1" dirty="0" smtClean="0">
                <a:latin typeface="Arial" charset="0"/>
              </a:rPr>
              <a:t>Phase de Croissance</a:t>
            </a:r>
            <a:endParaRPr lang="en-US" b="1" dirty="0">
              <a:latin typeface="Arial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099066" y="827420"/>
            <a:ext cx="4095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800" b="1" i="1" dirty="0" smtClean="0">
                <a:latin typeface="Arial" charset="0"/>
              </a:rPr>
              <a:t>Composante portuaire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099066" y="1844824"/>
            <a:ext cx="4095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800" b="1" i="1" dirty="0" smtClean="0">
                <a:latin typeface="Arial" charset="0"/>
              </a:rPr>
              <a:t>Composante Industrielle 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064077" y="3260301"/>
            <a:ext cx="4095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800" b="1" i="1" dirty="0" smtClean="0">
                <a:latin typeface="Arial" charset="0"/>
              </a:rPr>
              <a:t>Composante infrastructurelle  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119701" y="5417122"/>
            <a:ext cx="4095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800" b="1" i="1" dirty="0" smtClean="0">
                <a:latin typeface="Arial" charset="0"/>
              </a:rPr>
              <a:t>Composante Urbaine</a:t>
            </a:r>
          </a:p>
        </p:txBody>
      </p:sp>
    </p:spTree>
    <p:extLst>
      <p:ext uri="{BB962C8B-B14F-4D97-AF65-F5344CB8AC3E}">
        <p14:creationId xmlns:p14="http://schemas.microsoft.com/office/powerpoint/2010/main" val="6839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Ontheworld\Documents\CIPK\document de travail important\Masterplan en filg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5" descr="Masterplan Kribi 3-01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5108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048231" y="5288340"/>
            <a:ext cx="40957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Transport en commun (métro) est mis en place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La densité de population très élevée dans la centre ville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La ville atteint la zone de relocalisation nord   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976825" y="2285992"/>
            <a:ext cx="4095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Accélération de la croissance dans tous les types d’industrie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976825" y="3714752"/>
            <a:ext cx="4095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Accélération de la croissance du réseau routier (primaire et secondaire) 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000628" y="1285860"/>
            <a:ext cx="40957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La composante portuaire est fini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064078" y="260648"/>
            <a:ext cx="4095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b="1" dirty="0" smtClean="0">
                <a:latin typeface="Arial" charset="0"/>
              </a:rPr>
              <a:t>Phase d’Expansion </a:t>
            </a:r>
            <a:endParaRPr lang="en-US" b="1" dirty="0">
              <a:latin typeface="Arial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099066" y="827420"/>
            <a:ext cx="4095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800" b="1" i="1" dirty="0" smtClean="0">
                <a:latin typeface="Arial" charset="0"/>
              </a:rPr>
              <a:t>Composante portuaire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099066" y="1844824"/>
            <a:ext cx="4095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800" b="1" i="1" dirty="0" smtClean="0">
                <a:latin typeface="Arial" charset="0"/>
              </a:rPr>
              <a:t>Composante Industrielle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064077" y="3260301"/>
            <a:ext cx="4095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800" b="1" i="1" dirty="0" smtClean="0">
                <a:latin typeface="Arial" charset="0"/>
              </a:rPr>
              <a:t>Composante infrastructurelle  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064077" y="4941168"/>
            <a:ext cx="4095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800" b="1" i="1" dirty="0" smtClean="0">
                <a:latin typeface="Arial" charset="0"/>
              </a:rPr>
              <a:t>Composante Urbaine</a:t>
            </a:r>
          </a:p>
        </p:txBody>
      </p:sp>
    </p:spTree>
    <p:extLst>
      <p:ext uri="{BB962C8B-B14F-4D97-AF65-F5344CB8AC3E}">
        <p14:creationId xmlns:p14="http://schemas.microsoft.com/office/powerpoint/2010/main" val="27256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  <p:bldP spid="27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Ontheworld\Documents\CIPK\document de travail important\Masterplan en filg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Masterplan Kribi 4-01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33949" y="785794"/>
            <a:ext cx="40957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just"/>
            <a:r>
              <a:rPr lang="fr-FR" sz="1600" dirty="0" smtClean="0">
                <a:latin typeface="Arial" charset="0"/>
              </a:rPr>
              <a:t>Tout le périmètre de la zone est entièrement occupé par les activités qui se développent dans le CIPK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86314" y="2285992"/>
            <a:ext cx="4095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Le développement de l’industrie se fait vers le Sud (hors périmètre du CIPK) 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86314" y="3643314"/>
            <a:ext cx="4095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La croissance de l’infrastructure se fait vers le Sud (hors périmètre du CIPK)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786314" y="5286388"/>
            <a:ext cx="4095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La ville se développe vers le nord (vers la ville de Kribi)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064078" y="260648"/>
            <a:ext cx="4095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b="1" dirty="0" smtClean="0">
                <a:latin typeface="Arial" charset="0"/>
              </a:rPr>
              <a:t>Phase Finale</a:t>
            </a:r>
            <a:endParaRPr lang="en-US" b="1" dirty="0">
              <a:latin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099066" y="1844824"/>
            <a:ext cx="4095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800" b="1" i="1" dirty="0" smtClean="0">
                <a:latin typeface="Arial" charset="0"/>
              </a:rPr>
              <a:t>Composante Industrielle 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064077" y="3260301"/>
            <a:ext cx="4095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800" b="1" i="1" dirty="0" smtClean="0">
                <a:latin typeface="Arial" charset="0"/>
              </a:rPr>
              <a:t>Composante infrastructurelle  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064077" y="4941168"/>
            <a:ext cx="4095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800" b="1" i="1" dirty="0" smtClean="0">
                <a:latin typeface="Arial" charset="0"/>
              </a:rPr>
              <a:t>Composante Urbaine</a:t>
            </a:r>
          </a:p>
        </p:txBody>
      </p:sp>
    </p:spTree>
    <p:extLst>
      <p:ext uri="{BB962C8B-B14F-4D97-AF65-F5344CB8AC3E}">
        <p14:creationId xmlns:p14="http://schemas.microsoft.com/office/powerpoint/2010/main" val="16459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917252"/>
            <a:ext cx="8749636" cy="108711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SzPct val="90000"/>
              <a:buAutoNum type="arabicPeriod"/>
            </a:pPr>
            <a:r>
              <a:rPr lang="fr-FR" sz="4400" b="1" dirty="0" smtClean="0"/>
              <a:t>Projets à réaliser </a:t>
            </a:r>
          </a:p>
          <a:p>
            <a:pPr marL="0" indent="0" algn="just">
              <a:buNone/>
            </a:pPr>
            <a:r>
              <a:rPr lang="fr-FR" sz="2900" dirty="0"/>
              <a:t>P</a:t>
            </a:r>
            <a:r>
              <a:rPr lang="fr-FR" sz="2900" dirty="0" smtClean="0"/>
              <a:t>our atteindre les objectifs fixés à l’horizon 2040, il nécessite la réalisation d’un certain nombre de projets par composante du CIPK, notamment </a:t>
            </a:r>
          </a:p>
          <a:p>
            <a:pPr marL="0" indent="0" algn="just">
              <a:buSzPct val="100000"/>
              <a:buNone/>
            </a:pPr>
            <a:r>
              <a:rPr lang="fr-FR" sz="2900" b="1" dirty="0" smtClean="0"/>
              <a:t>Composante Portuaire </a:t>
            </a:r>
            <a:endParaRPr lang="fr-FR" sz="3600" b="1" dirty="0" smtClean="0"/>
          </a:p>
          <a:p>
            <a:pPr marL="0" indent="0" algn="just">
              <a:buNone/>
            </a:pPr>
            <a:endParaRPr lang="fr-FR" sz="4400" dirty="0" smtClean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54592" y="3098430"/>
            <a:ext cx="7992888" cy="321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fr-FR" sz="1600" dirty="0" smtClean="0"/>
              <a:t>Réalisation du port général (phase 1,2 et 3)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600" dirty="0" smtClean="0"/>
              <a:t>Réalisation du port minéralier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600" dirty="0" smtClean="0"/>
              <a:t>Réalisation du port méthanier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600" dirty="0" smtClean="0"/>
              <a:t>Réalisation de la base naval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600" dirty="0" smtClean="0"/>
              <a:t>Port de pêche et de plaisance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600" dirty="0"/>
              <a:t>Etudes d’impact environnemental et social du Port Général à Lolabé et des projets de desserte associés.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600" dirty="0"/>
              <a:t>Etude d’actualisation de la faisabilité économique et financière , d’élaboration des grilles de tarification des prestations portuaires, de structuration et de mise en place de financement et d’analyse des risques associés au PEPK – Adaptation et extension du modèle économique et financier.</a:t>
            </a:r>
            <a:endParaRPr lang="fr-FR" sz="1600" dirty="0" smtClean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42844" y="809067"/>
            <a:ext cx="8623204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3200" b="1" dirty="0" smtClean="0">
                <a:ea typeface="+mj-ea"/>
                <a:cs typeface="+mj-cs"/>
              </a:rPr>
              <a:t>II. ETAT D’AVANCEMENT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 3" descr="Sans titre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8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2094709"/>
            <a:ext cx="8784976" cy="1874147"/>
          </a:xfrm>
        </p:spPr>
        <p:txBody>
          <a:bodyPr>
            <a:normAutofit/>
          </a:bodyPr>
          <a:lstStyle/>
          <a:p>
            <a:pPr marL="514350" indent="-514350">
              <a:buSzPct val="90000"/>
              <a:buAutoNum type="arabicPeriod"/>
            </a:pPr>
            <a:r>
              <a:rPr lang="fr-FR" sz="4400" b="1" dirty="0" smtClean="0"/>
              <a:t>Projets à réaliser </a:t>
            </a:r>
          </a:p>
          <a:p>
            <a:pPr marL="0" indent="0" algn="just">
              <a:buSzPct val="100000"/>
              <a:buNone/>
            </a:pPr>
            <a:r>
              <a:rPr lang="fr-FR" sz="2200" b="1" dirty="0" smtClean="0"/>
              <a:t>Composante </a:t>
            </a:r>
            <a:r>
              <a:rPr lang="fr-FR" sz="2200" b="1" dirty="0" smtClean="0"/>
              <a:t>Portuaire </a:t>
            </a:r>
            <a:r>
              <a:rPr lang="fr-FR" sz="2200" b="1" dirty="0" smtClean="0"/>
              <a:t>suite</a:t>
            </a:r>
            <a:endParaRPr lang="fr-FR" sz="2200" b="1" dirty="0" smtClean="0"/>
          </a:p>
          <a:p>
            <a:pPr marL="0" indent="0" algn="just">
              <a:buNone/>
            </a:pPr>
            <a:endParaRPr lang="fr-FR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2844" y="1104109"/>
            <a:ext cx="8623204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3200" b="1" dirty="0" smtClean="0">
                <a:ea typeface="+mj-ea"/>
                <a:cs typeface="+mj-cs"/>
              </a:rPr>
              <a:t>II. ETAT D’AVANCEMENT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38888" y="3404983"/>
            <a:ext cx="7992888" cy="106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fr-FR" sz="2000" dirty="0"/>
              <a:t>Etude de la mise en place d'un système d'informations portuaires dans le Port en eau profonde de Kribi (PEPK), et du guichet unique du PEPK</a:t>
            </a:r>
            <a:r>
              <a:rPr lang="fr-FR" sz="2000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000" dirty="0"/>
              <a:t>Etude d’élaboration du Schéma Directeur de Sureté 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18472" y="5048590"/>
            <a:ext cx="7992888" cy="502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fr-FR" sz="2000" dirty="0" smtClean="0"/>
              <a:t>Etude et réalisation de l’aménagement des zones industrielle et logistique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42844" y="4544534"/>
            <a:ext cx="878497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None/>
            </a:pPr>
            <a:r>
              <a:rPr lang="fr-FR" sz="2200" b="1" dirty="0" smtClean="0"/>
              <a:t>Composante Industrielle  </a:t>
            </a:r>
            <a:endParaRPr lang="fr-FR" sz="2200" b="1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42844" y="5668825"/>
            <a:ext cx="878497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None/>
            </a:pPr>
            <a:r>
              <a:rPr lang="fr-FR" sz="2200" b="1" dirty="0" smtClean="0"/>
              <a:t>Composante Urbaine  </a:t>
            </a:r>
            <a:endParaRPr lang="fr-FR" sz="2200" b="1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518472" y="6059309"/>
            <a:ext cx="7992888" cy="422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fr-FR" sz="2000" dirty="0" smtClean="0"/>
              <a:t>Etude et réalisation de l’aménagement de la zone urbaine </a:t>
            </a:r>
          </a:p>
        </p:txBody>
      </p:sp>
      <p:pic>
        <p:nvPicPr>
          <p:cNvPr id="13" name="Image 3" descr="Sans titre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968796"/>
            <a:ext cx="6500858" cy="1080121"/>
          </a:xfrm>
        </p:spPr>
        <p:txBody>
          <a:bodyPr>
            <a:normAutofit/>
          </a:bodyPr>
          <a:lstStyle/>
          <a:p>
            <a:pPr marL="514350" indent="-514350">
              <a:buSzPct val="90000"/>
              <a:buAutoNum type="arabicPeriod"/>
            </a:pPr>
            <a:r>
              <a:rPr lang="fr-FR" sz="3400" b="1" dirty="0" smtClean="0"/>
              <a:t>Projets à réaliser </a:t>
            </a:r>
          </a:p>
          <a:p>
            <a:pPr marL="0" indent="0" algn="just">
              <a:buSzPct val="100000"/>
              <a:buNone/>
            </a:pPr>
            <a:r>
              <a:rPr lang="fr-FR" sz="2200" b="1" dirty="0" smtClean="0"/>
              <a:t>Composante Infrastructurelle </a:t>
            </a:r>
          </a:p>
          <a:p>
            <a:pPr marL="0" indent="0" algn="just">
              <a:buNone/>
            </a:pPr>
            <a:endParaRPr lang="fr-FR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03548" y="3048917"/>
            <a:ext cx="7992888" cy="1054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fr-FR" sz="2000" dirty="0" smtClean="0"/>
              <a:t>Etude d’aménagement du Backbone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000" dirty="0" smtClean="0"/>
              <a:t>Réalisation </a:t>
            </a:r>
            <a:r>
              <a:rPr lang="fr-FR" sz="2000" dirty="0"/>
              <a:t>des infrastructures </a:t>
            </a:r>
            <a:r>
              <a:rPr lang="fr-FR" sz="2000" dirty="0" smtClean="0"/>
              <a:t>routières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000" dirty="0" smtClean="0"/>
              <a:t>Réalisation des infrastructures ferroviaires  </a:t>
            </a:r>
          </a:p>
          <a:p>
            <a:pPr algn="just">
              <a:buFont typeface="Wingdings" pitchFamily="2" charset="2"/>
              <a:buChar char="§"/>
            </a:pPr>
            <a:endParaRPr lang="fr-FR" sz="2000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7504" y="4103385"/>
            <a:ext cx="9036496" cy="1080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2200" dirty="0" smtClean="0"/>
              <a:t>A côté  de ces projets, plusieurs autres doivent être initiés pour promouvoir, et viabiliser les 26000 ha du CIPK. Il s’agit de </a:t>
            </a:r>
            <a:r>
              <a:rPr lang="fr-FR" sz="2200" dirty="0" smtClean="0"/>
              <a:t>:</a:t>
            </a:r>
            <a:endParaRPr lang="fr-FR" sz="2200" dirty="0" smtClean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88390" y="734664"/>
            <a:ext cx="8623204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3200" b="1" dirty="0" smtClean="0">
                <a:ea typeface="+mj-ea"/>
                <a:cs typeface="+mj-cs"/>
              </a:rPr>
              <a:t>II. ETAT D’AVANCEMENT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 3" descr="Sans titre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42844" y="2007468"/>
            <a:ext cx="87849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400" b="1" dirty="0" smtClean="0"/>
              <a:t>2. Projets en cours de réalisation</a:t>
            </a:r>
            <a:r>
              <a:rPr lang="fr-FR" sz="2200" dirty="0" smtClean="0"/>
              <a:t> </a:t>
            </a:r>
          </a:p>
          <a:p>
            <a:pPr marL="0" indent="0" algn="just">
              <a:buClr>
                <a:schemeClr val="accent2"/>
              </a:buClr>
              <a:buNone/>
            </a:pPr>
            <a:r>
              <a:rPr lang="fr-FR" sz="2200" b="1" dirty="0" smtClean="0"/>
              <a:t>Composante Portuaire</a:t>
            </a:r>
          </a:p>
          <a:p>
            <a:pPr marL="0" indent="0" algn="just">
              <a:buFont typeface="Arial" pitchFamily="34" charset="0"/>
              <a:buNone/>
            </a:pPr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28596" y="3206888"/>
            <a:ext cx="7992888" cy="3448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fr-FR" sz="2000" dirty="0" smtClean="0"/>
              <a:t>Réalisation </a:t>
            </a:r>
            <a:r>
              <a:rPr lang="fr-FR" sz="2000" dirty="0"/>
              <a:t>du Terminal </a:t>
            </a:r>
            <a:r>
              <a:rPr lang="fr-FR" sz="2000" dirty="0" smtClean="0"/>
              <a:t>hydrocarbures (Contractualisation d’une entreprise pour le financement, la construction et l’exploitation)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000" dirty="0" smtClean="0"/>
              <a:t>Réalisation de la base naval (étude technique en cours)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000" dirty="0" smtClean="0"/>
              <a:t>Etudes d’impact environnemental et social du Port Général à </a:t>
            </a:r>
            <a:r>
              <a:rPr lang="fr-FR" sz="2000" dirty="0" err="1" smtClean="0"/>
              <a:t>Lolabé</a:t>
            </a:r>
            <a:r>
              <a:rPr lang="fr-FR" sz="2000" dirty="0" smtClean="0"/>
              <a:t> et des projets de desserte associés (étude finalisée).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000" dirty="0" smtClean="0"/>
              <a:t>Etude d’actualisation de la faisabilité économique et financière , d’élaboration des grilles de tarification des prestations portuaires, de structuration et de mise en place de financement et d’analyse des risques associés au PEPK – Adaptation et extension du modèle économique et financier (étude finalisée).</a:t>
            </a:r>
          </a:p>
          <a:p>
            <a:pPr marL="0" indent="0" algn="just">
              <a:buNone/>
            </a:pPr>
            <a:endParaRPr lang="fr-FR" sz="2000" dirty="0" smtClean="0"/>
          </a:p>
          <a:p>
            <a:pPr algn="just">
              <a:buFont typeface="Wingdings" pitchFamily="2" charset="2"/>
              <a:buChar char="§"/>
            </a:pPr>
            <a:endParaRPr lang="fr-FR" sz="2000" dirty="0" smtClean="0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13438" y="1016868"/>
            <a:ext cx="8623204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3200" b="1" dirty="0" smtClean="0">
                <a:ea typeface="+mj-ea"/>
                <a:cs typeface="+mj-cs"/>
              </a:rPr>
              <a:t>II. ETAT D’AVANCEMENT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3" descr="Sans titre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3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2239643"/>
            <a:ext cx="8784976" cy="785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400" b="1" dirty="0" smtClean="0"/>
              <a:t>2. Projets en cours de réalisation</a:t>
            </a:r>
            <a:r>
              <a:rPr lang="fr-FR" sz="2200" dirty="0" smtClean="0"/>
              <a:t> </a:t>
            </a:r>
          </a:p>
          <a:p>
            <a:pPr marL="0" indent="0" algn="just">
              <a:buFont typeface="Arial" pitchFamily="34" charset="0"/>
              <a:buNone/>
            </a:pP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1958" y="979157"/>
            <a:ext cx="8623204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3200" b="1" dirty="0" smtClean="0">
                <a:ea typeface="+mj-ea"/>
                <a:cs typeface="+mj-cs"/>
              </a:rPr>
              <a:t>II. ETAT D’AVANCEMENT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52028" y="3535324"/>
            <a:ext cx="8640452" cy="844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fr-FR" sz="2000" dirty="0" smtClean="0"/>
              <a:t>Etude technique en vue de l’aménagement des zones industrielle et logistique (3000ha)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07504" y="4379509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None/>
            </a:pPr>
            <a:r>
              <a:rPr lang="fr-FR" sz="2200" b="1" dirty="0" smtClean="0"/>
              <a:t>Composante Urbaine  </a:t>
            </a:r>
            <a:endParaRPr lang="fr-FR" sz="2200" b="1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95536" y="5740473"/>
            <a:ext cx="8640452" cy="940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fr-FR" sz="2000" dirty="0" smtClean="0"/>
              <a:t>Etude d’aménagement du Backbone Edéa –Lolabé (Appel d’offre en cours)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000" dirty="0" smtClean="0"/>
              <a:t>Réalisation de la route d’accès au port général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77294" y="5301090"/>
            <a:ext cx="8784976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None/>
            </a:pPr>
            <a:r>
              <a:rPr lang="fr-FR" sz="2200" b="1" dirty="0" smtClean="0"/>
              <a:t>Composante Infrastructurelle  </a:t>
            </a:r>
            <a:endParaRPr lang="fr-FR" sz="2200" b="1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1958" y="3029558"/>
            <a:ext cx="8784976" cy="505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/>
              </a:buClr>
              <a:buNone/>
            </a:pPr>
            <a:r>
              <a:rPr lang="fr-FR" sz="2200" b="1" dirty="0" smtClean="0"/>
              <a:t>Composante Industrielle</a:t>
            </a:r>
            <a:endParaRPr lang="fr-FR" sz="2200" b="1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95536" y="4878998"/>
            <a:ext cx="7992888" cy="422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fr-FR" sz="2000" dirty="0" smtClean="0"/>
              <a:t>Etude technique en vue de l’aménagement de la zone urbaine (2100 ha) </a:t>
            </a:r>
          </a:p>
        </p:txBody>
      </p:sp>
      <p:pic>
        <p:nvPicPr>
          <p:cNvPr id="13" name="Image 3" descr="Sans titre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3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>
          <a:xfrm>
            <a:off x="142844" y="2137045"/>
            <a:ext cx="87849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400" b="1" dirty="0" smtClean="0"/>
              <a:t>2. Projets en cours de réalisation</a:t>
            </a:r>
            <a:r>
              <a:rPr lang="fr-FR" sz="2200" dirty="0" smtClean="0"/>
              <a:t> </a:t>
            </a:r>
          </a:p>
          <a:p>
            <a:pPr marL="0" indent="0" algn="just">
              <a:buClr>
                <a:schemeClr val="accent2"/>
              </a:buClr>
              <a:buNone/>
            </a:pPr>
            <a:r>
              <a:rPr lang="fr-FR" sz="2200" b="1" dirty="0" smtClean="0"/>
              <a:t>Composante Infrastructurelle</a:t>
            </a:r>
          </a:p>
          <a:p>
            <a:pPr marL="0" indent="0" algn="just">
              <a:buFont typeface="Arial" pitchFamily="34" charset="0"/>
              <a:buNone/>
            </a:pPr>
            <a:endParaRPr lang="fr-FR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09755" y="1016868"/>
            <a:ext cx="8623204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3200" b="1" dirty="0" smtClean="0">
                <a:ea typeface="+mj-ea"/>
                <a:cs typeface="+mj-cs"/>
              </a:rPr>
              <a:t>II. ETAT D’AVANCEMENT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512467" y="3217165"/>
            <a:ext cx="8640452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fr-FR" sz="2000" dirty="0" smtClean="0"/>
              <a:t>Réalisation </a:t>
            </a:r>
            <a:r>
              <a:rPr lang="fr-FR" sz="2000" dirty="0"/>
              <a:t>de l’autoroute </a:t>
            </a:r>
            <a:r>
              <a:rPr lang="fr-FR" sz="2000" dirty="0" smtClean="0"/>
              <a:t>Lolabé-Kribi (Etude de faisabilité et recherche de financement) 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quarter" idx="1"/>
          </p:nvPr>
        </p:nvSpPr>
        <p:spPr>
          <a:xfrm>
            <a:off x="-10261648" y="723900"/>
            <a:ext cx="7165460" cy="1080121"/>
          </a:xfrm>
        </p:spPr>
        <p:txBody>
          <a:bodyPr>
            <a:normAutofit/>
          </a:bodyPr>
          <a:lstStyle/>
          <a:p>
            <a:pPr marL="514350" indent="-514350">
              <a:buSzPct val="90000"/>
              <a:buAutoNum type="arabicPeriod"/>
            </a:pPr>
            <a:r>
              <a:rPr lang="fr-FR" sz="3400" b="1" dirty="0" smtClean="0"/>
              <a:t>Projets à réaliser </a:t>
            </a:r>
          </a:p>
          <a:p>
            <a:pPr algn="just">
              <a:buClr>
                <a:schemeClr val="accent2"/>
              </a:buClr>
              <a:buSzPct val="100000"/>
              <a:buFont typeface="Wingdings" pitchFamily="2" charset="2"/>
              <a:buChar char="Ø"/>
            </a:pPr>
            <a:r>
              <a:rPr lang="fr-FR" sz="2200" dirty="0" smtClean="0"/>
              <a:t>Gestion de l’environnement du CIPK </a:t>
            </a:r>
            <a:endParaRPr lang="fr-FR" sz="2200" dirty="0"/>
          </a:p>
          <a:p>
            <a:pPr marL="0" indent="0" algn="just">
              <a:buNone/>
            </a:pPr>
            <a:endParaRPr lang="fr-FR" dirty="0" smtClean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-10261648" y="3948300"/>
            <a:ext cx="7165460" cy="5400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100000"/>
              <a:buFont typeface="Wingdings" pitchFamily="2" charset="2"/>
              <a:buChar char="Ø"/>
            </a:pPr>
            <a:r>
              <a:rPr lang="fr-FR" sz="2200" dirty="0" smtClean="0"/>
              <a:t>Gestion du CIPK </a:t>
            </a:r>
          </a:p>
          <a:p>
            <a:pPr marL="0" indent="0" algn="just">
              <a:buFont typeface="Wingdings"/>
              <a:buNone/>
            </a:pPr>
            <a:endParaRPr lang="fr-FR" dirty="0" smtClean="0"/>
          </a:p>
        </p:txBody>
      </p:sp>
      <p:pic>
        <p:nvPicPr>
          <p:cNvPr id="12" name="Image 3" descr="Sans titre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2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66366" y="2291649"/>
            <a:ext cx="8623204" cy="44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dirty="0" smtClean="0"/>
              <a:t>Eu égard de ce qui précède, nous pouvons conclure que la mise en œuvre du SDAG est effective, toutes les composantes se développent, </a:t>
            </a:r>
            <a:r>
              <a:rPr lang="fr-FR" sz="2800" dirty="0" smtClean="0"/>
              <a:t>nous nous employons à mettre en œuvre assez rapidement les projets qui </a:t>
            </a:r>
            <a:r>
              <a:rPr lang="fr-FR" sz="2800" dirty="0" smtClean="0"/>
              <a:t>constituent les facteurs clé de succès </a:t>
            </a:r>
            <a:r>
              <a:rPr lang="fr-FR" sz="2800" dirty="0" smtClean="0"/>
              <a:t>telle la </a:t>
            </a:r>
            <a:r>
              <a:rPr lang="fr-FR" sz="2800" dirty="0" smtClean="0"/>
              <a:t>création </a:t>
            </a:r>
            <a:r>
              <a:rPr lang="fr-FR" sz="2800" dirty="0" smtClean="0"/>
              <a:t>d’une </a:t>
            </a:r>
            <a:r>
              <a:rPr lang="fr-FR" sz="2800" dirty="0" smtClean="0"/>
              <a:t>Zone Economique Spéciale au </a:t>
            </a:r>
            <a:r>
              <a:rPr lang="fr-FR" sz="2800" dirty="0" smtClean="0"/>
              <a:t>CIPK.</a:t>
            </a:r>
            <a:endParaRPr lang="fr-FR" sz="2800" dirty="0" smtClean="0"/>
          </a:p>
          <a:p>
            <a:pPr marL="0" indent="0" algn="just">
              <a:buNone/>
            </a:pPr>
            <a:r>
              <a:rPr lang="fr-FR" dirty="0" smtClean="0"/>
              <a:t>    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2844" y="1219200"/>
            <a:ext cx="8623204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3200" b="1" dirty="0" smtClean="0">
                <a:ea typeface="+mj-ea"/>
                <a:cs typeface="+mj-cs"/>
              </a:rPr>
              <a:t>V. CONCLUSION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3" descr="Sans titre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56" y="101581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/>
              <a:t>SOMMAIRE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309134"/>
            <a:ext cx="8219256" cy="3124943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fr-FR" sz="2800" dirty="0" smtClean="0"/>
              <a:t>Introduction 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2800" dirty="0" smtClean="0"/>
              <a:t>Présentation du SDAG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2800" dirty="0" smtClean="0"/>
              <a:t>Etat d’avancement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2800" dirty="0" smtClean="0"/>
              <a:t>Conclusion </a:t>
            </a:r>
            <a:endParaRPr lang="fr-FR" sz="2800" dirty="0"/>
          </a:p>
        </p:txBody>
      </p:sp>
      <p:pic>
        <p:nvPicPr>
          <p:cNvPr id="6" name="Image 3" descr="Sans titre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2780928"/>
            <a:ext cx="8136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Merci pour votre attention</a:t>
            </a:r>
            <a:endParaRPr lang="fr-FR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Image 3" descr="Sans titre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00"/>
                            </p:stCondLst>
                            <p:childTnLst>
                              <p:par>
                                <p:cTn id="32" presetID="34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400"/>
                            </p:stCondLst>
                            <p:childTnLst>
                              <p:par>
                                <p:cTn id="39" presetID="34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34" presetClass="emph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600"/>
                            </p:stCondLst>
                            <p:childTnLst>
                              <p:par>
                                <p:cTn id="53" presetID="34" presetClass="emph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200"/>
                            </p:stCondLst>
                            <p:childTnLst>
                              <p:par>
                                <p:cTn id="60" presetID="34" presetClass="emph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800"/>
                            </p:stCondLst>
                            <p:childTnLst>
                              <p:par>
                                <p:cTn id="67" presetID="34" presetClass="emph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400"/>
                            </p:stCondLst>
                            <p:childTnLst>
                              <p:par>
                                <p:cTn id="74" presetID="34" presetClass="emph" presetSubtype="0" fill="hold" grpId="1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34" presetClass="emph" presetSubtype="0" fill="hold" grpId="1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600"/>
                            </p:stCondLst>
                            <p:childTnLst>
                              <p:par>
                                <p:cTn id="88" presetID="34" presetClass="emph" presetSubtype="0" fill="hold" grpId="1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200"/>
                            </p:stCondLst>
                            <p:childTnLst>
                              <p:par>
                                <p:cTn id="95" presetID="34" presetClass="emph" presetSubtype="0" fill="hold" grpId="1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800"/>
                            </p:stCondLst>
                            <p:childTnLst>
                              <p:par>
                                <p:cTn id="102" presetID="34" presetClass="emph" presetSubtype="0" fill="hold" grpId="1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400"/>
                            </p:stCondLst>
                            <p:childTnLst>
                              <p:par>
                                <p:cTn id="109" presetID="34" presetClass="emph" presetSubtype="0" fill="hold" grpId="1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6" presetID="34" presetClass="emph" presetSubtype="0" fill="hold" grpId="1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600"/>
                            </p:stCondLst>
                            <p:childTnLst>
                              <p:par>
                                <p:cTn id="123" presetID="34" presetClass="emph" presetSubtype="0" fill="hold" grpId="1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7200"/>
                            </p:stCondLst>
                            <p:childTnLst>
                              <p:par>
                                <p:cTn id="130" presetID="34" presetClass="emph" presetSubtype="0" fill="hold" grpId="1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800"/>
                            </p:stCondLst>
                            <p:childTnLst>
                              <p:par>
                                <p:cTn id="137" presetID="34" presetClass="emph" presetSubtype="0" fill="hold" grpId="1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400"/>
                            </p:stCondLst>
                            <p:childTnLst>
                              <p:par>
                                <p:cTn id="144" presetID="26" presetClass="emph" presetSubtype="0" fill="hold" grpId="2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900"/>
                            </p:stCondLst>
                            <p:childTnLst>
                              <p:par>
                                <p:cTn id="148" presetID="26" presetClass="emph" presetSubtype="0" fill="hold" grpId="2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1400"/>
                            </p:stCondLst>
                            <p:childTnLst>
                              <p:par>
                                <p:cTn id="152" presetID="21" presetClass="emph" presetSubtype="0" fill="hold" grpId="2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1900"/>
                            </p:stCondLst>
                            <p:childTnLst>
                              <p:par>
                                <p:cTn id="158" presetID="21" presetClass="emph" presetSubtype="0" fill="hold" grpId="2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400"/>
                            </p:stCondLst>
                            <p:childTnLst>
                              <p:par>
                                <p:cTn id="164" presetID="21" presetClass="emph" presetSubtype="0" fill="hold" grpId="2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2900"/>
                            </p:stCondLst>
                            <p:childTnLst>
                              <p:par>
                                <p:cTn id="170" presetID="21" presetClass="emph" presetSubtype="0" fill="hold" grpId="2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6" grpId="9"/>
      <p:bldP spid="6" grpId="10"/>
      <p:bldP spid="6" grpId="11"/>
      <p:bldP spid="6" grpId="12"/>
      <p:bldP spid="6" grpId="13"/>
      <p:bldP spid="6" grpId="14"/>
      <p:bldP spid="6" grpId="15"/>
      <p:bldP spid="6" grpId="16"/>
      <p:bldP spid="6" grpId="17"/>
      <p:bldP spid="6" grpId="18"/>
      <p:bldP spid="6" grpId="19"/>
      <p:bldP spid="6" grpId="20"/>
      <p:bldP spid="6" grpId="21"/>
      <p:bldP spid="6" grpId="22"/>
      <p:bldP spid="6" grpId="23"/>
      <p:bldP spid="6" grpId="24"/>
      <p:bldP spid="6" grpId="2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1016868"/>
            <a:ext cx="8623204" cy="9906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/>
              <a:t>I. INTRODUCTION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3" y="2039888"/>
            <a:ext cx="8911909" cy="448283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fr-FR" sz="3400" dirty="0" smtClean="0"/>
              <a:t>Le Complexe Industrialo-portuaire de Kribi (CIPK) est un projet d’envergure; </a:t>
            </a:r>
          </a:p>
          <a:p>
            <a:pPr algn="just"/>
            <a:r>
              <a:rPr lang="fr-FR" sz="3400" dirty="0" smtClean="0"/>
              <a:t>Objectif émergence du Cameroun à horizon 2035; </a:t>
            </a:r>
          </a:p>
          <a:p>
            <a:pPr algn="just"/>
            <a:r>
              <a:rPr lang="fr-FR" sz="3400" dirty="0"/>
              <a:t>P</a:t>
            </a:r>
            <a:r>
              <a:rPr lang="fr-FR" sz="3400" dirty="0" smtClean="0"/>
              <a:t>rofondeur </a:t>
            </a:r>
            <a:r>
              <a:rPr lang="fr-FR" sz="3400" dirty="0"/>
              <a:t>des eaux maritimes </a:t>
            </a:r>
            <a:r>
              <a:rPr lang="fr-FR" sz="3400" dirty="0" smtClean="0"/>
              <a:t>adaptée </a:t>
            </a:r>
            <a:r>
              <a:rPr lang="fr-FR" sz="3400" dirty="0"/>
              <a:t>à la navigation de grands </a:t>
            </a:r>
            <a:r>
              <a:rPr lang="fr-FR" sz="3400" dirty="0" smtClean="0"/>
              <a:t>navires;</a:t>
            </a:r>
          </a:p>
          <a:p>
            <a:pPr algn="just"/>
            <a:r>
              <a:rPr lang="fr-FR" sz="3400" dirty="0" smtClean="0"/>
              <a:t>Grand intérêt de nombreuses entreprises;</a:t>
            </a:r>
          </a:p>
          <a:p>
            <a:pPr algn="just"/>
            <a:r>
              <a:rPr lang="fr-FR" sz="3400" dirty="0" smtClean="0"/>
              <a:t>Etudes de faisabilité et d’implantations en cours;</a:t>
            </a:r>
          </a:p>
          <a:p>
            <a:pPr algn="just"/>
            <a:r>
              <a:rPr lang="fr-FR" sz="3400" dirty="0" smtClean="0"/>
              <a:t>Schéma Directeur d’Aménagement Global (S.D.A.G.) Réalisé par Royal </a:t>
            </a:r>
            <a:r>
              <a:rPr lang="fr-FR" sz="3400" dirty="0" err="1" smtClean="0"/>
              <a:t>Haskoning</a:t>
            </a:r>
            <a:r>
              <a:rPr lang="fr-FR" sz="3400" dirty="0" smtClean="0"/>
              <a:t>.</a:t>
            </a:r>
          </a:p>
          <a:p>
            <a:pPr marL="0" indent="0" algn="just">
              <a:buNone/>
            </a:pPr>
            <a:endParaRPr lang="fr-FR" sz="3400" dirty="0" smtClean="0"/>
          </a:p>
          <a:p>
            <a:pPr marL="0" indent="0" algn="just">
              <a:buNone/>
            </a:pPr>
            <a:r>
              <a:rPr lang="fr-FR" sz="3400" dirty="0" smtClean="0"/>
              <a:t>Il est question dans le présent exposé de faire le point sur l’état d’avancement de la mise en œuvre du SDAG, en faisant ressortir les actions menées et projetées.  </a:t>
            </a:r>
            <a:endParaRPr lang="fr-FR" sz="3400" dirty="0"/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6" name="Image 3" descr="Sans titre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1406" y="2182269"/>
            <a:ext cx="9001156" cy="462960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fr-FR" dirty="0" smtClean="0"/>
              <a:t>Le SDAG est un document définissant le plan d’occupation au sol selon les activités projetées au CIPK. </a:t>
            </a:r>
          </a:p>
          <a:p>
            <a:pPr marL="0" indent="0" algn="just">
              <a:buNone/>
            </a:pPr>
            <a:endParaRPr lang="fr-FR" sz="1300" dirty="0" smtClean="0"/>
          </a:p>
          <a:p>
            <a:pPr marL="0" indent="0" algn="just">
              <a:buNone/>
            </a:pPr>
            <a:r>
              <a:rPr lang="fr-FR" dirty="0" smtClean="0"/>
              <a:t>En effet, le SDAG est défini sur une zone située à 35km au Sud de la ville de Kribi d’une superficie de 26000 ha, délimité à l’Est par le fleuve la Lobé qui s’écoule vers l’océan à proximité de Kribi, à l’Ouest par la ligne côtière de l’Océan atlantique. Les frontières Nord et Sud sont administratives.</a:t>
            </a:r>
          </a:p>
          <a:p>
            <a:pPr marL="0" indent="0" algn="just">
              <a:buNone/>
            </a:pPr>
            <a:endParaRPr lang="fr-FR" sz="1600" dirty="0" smtClean="0"/>
          </a:p>
          <a:p>
            <a:pPr marL="0" indent="0" algn="just">
              <a:buNone/>
            </a:pPr>
            <a:r>
              <a:rPr lang="fr-FR" dirty="0" smtClean="0"/>
              <a:t>Quatre activités sont mis en exergue par le SDAG définissant ainsi les quatre composantes du CIPK, il s’agit de :</a:t>
            </a:r>
          </a:p>
          <a:p>
            <a:pPr marL="0" indent="0" algn="just">
              <a:buNone/>
            </a:pPr>
            <a:endParaRPr lang="fr-FR" sz="1300" dirty="0" smtClean="0"/>
          </a:p>
          <a:p>
            <a:pPr algn="just">
              <a:buFont typeface="Wingdings" charset="2"/>
              <a:buChar char="§"/>
            </a:pPr>
            <a:r>
              <a:rPr lang="fr-FR" dirty="0" smtClean="0"/>
              <a:t>La composante Portuaire</a:t>
            </a:r>
          </a:p>
          <a:p>
            <a:pPr algn="just">
              <a:buFont typeface="Wingdings" charset="2"/>
              <a:buChar char="§"/>
            </a:pPr>
            <a:r>
              <a:rPr lang="fr-FR" dirty="0" smtClean="0"/>
              <a:t>La composante Industrielle</a:t>
            </a:r>
          </a:p>
          <a:p>
            <a:pPr algn="just">
              <a:buFont typeface="Wingdings" charset="2"/>
              <a:buChar char="§"/>
            </a:pPr>
            <a:r>
              <a:rPr lang="fr-FR" dirty="0" smtClean="0"/>
              <a:t>La composante Urbaine </a:t>
            </a:r>
          </a:p>
          <a:p>
            <a:pPr algn="just">
              <a:buFont typeface="Wingdings" charset="2"/>
              <a:buChar char="§"/>
            </a:pPr>
            <a:r>
              <a:rPr lang="fr-FR" dirty="0" smtClean="0"/>
              <a:t>La composante infrastructurelle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42844" y="991570"/>
            <a:ext cx="8623204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3200" b="1" dirty="0" smtClean="0">
                <a:ea typeface="+mj-ea"/>
                <a:cs typeface="+mj-cs"/>
              </a:rPr>
              <a:t>II. PRÉSENTATION DU SDAG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 3" descr="Sans titre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1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ntheworld\Documents\CIPK\document de travail important\Masterplan en filg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0" y="0"/>
            <a:ext cx="918051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Masterplan Kribi bestaande situatie-01"/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54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83592" y="44624"/>
            <a:ext cx="39604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en-US" sz="1600" b="1" dirty="0">
                <a:latin typeface="Arial" charset="0"/>
              </a:rPr>
              <a:t>S</a:t>
            </a:r>
            <a:r>
              <a:rPr lang="en-US" sz="1600" b="1" dirty="0" smtClean="0">
                <a:latin typeface="Arial" charset="0"/>
              </a:rPr>
              <a:t>ituation </a:t>
            </a:r>
            <a:r>
              <a:rPr lang="fr-FR" sz="1600" b="1" dirty="0" smtClean="0">
                <a:latin typeface="Arial" charset="0"/>
              </a:rPr>
              <a:t>Géomorphologique</a:t>
            </a:r>
            <a:r>
              <a:rPr lang="en-US" sz="1600" b="1" dirty="0" smtClean="0">
                <a:latin typeface="Arial" charset="0"/>
              </a:rPr>
              <a:t> du site</a:t>
            </a:r>
            <a:endParaRPr lang="en-US" sz="1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569774" y="500042"/>
            <a:ext cx="3288506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800" b="1" dirty="0" smtClean="0">
                <a:latin typeface="Arial" charset="0"/>
              </a:rPr>
              <a:t>Végétation</a:t>
            </a:r>
            <a:r>
              <a:rPr lang="en-US" sz="1800" b="1" dirty="0" smtClean="0">
                <a:latin typeface="Arial" charset="0"/>
              </a:rPr>
              <a:t> :</a:t>
            </a:r>
            <a:endParaRPr lang="en-US" sz="1800" b="1" dirty="0">
              <a:latin typeface="Arial" charset="0"/>
            </a:endParaRPr>
          </a:p>
          <a:p>
            <a:r>
              <a:rPr lang="fr-FR" sz="1600" dirty="0" smtClean="0">
                <a:latin typeface="Arial" charset="0"/>
              </a:rPr>
              <a:t>Forêt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fr-FR" sz="1600" dirty="0" smtClean="0">
                <a:latin typeface="Arial" charset="0"/>
              </a:rPr>
              <a:t>tropicale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fr-FR" sz="1600" dirty="0" smtClean="0">
                <a:latin typeface="Arial" charset="0"/>
              </a:rPr>
              <a:t>humide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fr-FR" sz="1600" dirty="0" smtClean="0">
                <a:latin typeface="Arial" charset="0"/>
              </a:rPr>
              <a:t>sous une forme dégradée justifiée par les activités agricoles.</a:t>
            </a:r>
          </a:p>
          <a:p>
            <a:endParaRPr lang="en-US" sz="14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r>
              <a:rPr lang="en-US" sz="1800" b="1" dirty="0" smtClean="0">
                <a:latin typeface="Arial" charset="0"/>
              </a:rPr>
              <a:t>Relief : </a:t>
            </a:r>
            <a:endParaRPr lang="en-US" sz="1800" b="1" dirty="0">
              <a:latin typeface="Arial" charset="0"/>
            </a:endParaRP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Site </a:t>
            </a:r>
            <a:r>
              <a:rPr lang="fr-FR" sz="16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vallonné, avec des niveaux d’inclinaison oscille généralement entre 5m et 150m d’altitude par rapport à la mer. Il est constitué de récifs parallèles au littoral. </a:t>
            </a:r>
            <a:endParaRPr lang="en-US" sz="1600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endParaRPr lang="en-US" sz="1400" dirty="0">
              <a:latin typeface="Arial" charset="0"/>
            </a:endParaRPr>
          </a:p>
          <a:p>
            <a:r>
              <a:rPr lang="fr-FR" sz="18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Hydrographie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: </a:t>
            </a:r>
            <a:endParaRPr lang="en-US" sz="1800" b="1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r>
              <a:rPr lang="fr-FR" sz="16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L’océan atlantique et le fleuve la Lobé constituent les frontières de la zone du projet qui elle-même est traversée par plusieurs cours d’eau et rivières. </a:t>
            </a:r>
            <a:endParaRPr lang="en-US" sz="1600" dirty="0"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572132" y="5445224"/>
            <a:ext cx="34444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600" dirty="0" smtClean="0">
                <a:latin typeface="Arial" charset="0"/>
              </a:rPr>
              <a:t>Le SDAG a été mise en œuvre en fonction de l’état géomorphologique du site du CIPK. En effet seul 60% du site est aménageable. </a:t>
            </a:r>
            <a:endParaRPr lang="fr-FR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5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Ontheworld\Documents\CIPK\document de travail important\Masterplan en filg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"/>
            <a:ext cx="918051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Masterplan Kribi 4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51602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92080" y="404664"/>
            <a:ext cx="3744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fr-FR" sz="1800" b="1" dirty="0" smtClean="0">
                <a:latin typeface="Arial" charset="0"/>
              </a:rPr>
              <a:t>Composante portuaire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292080" y="5615304"/>
            <a:ext cx="3744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fr-FR" sz="1800" b="1" dirty="0" smtClean="0">
                <a:latin typeface="Arial" charset="0"/>
              </a:rPr>
              <a:t>Composante Urbaine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95478" y="4049712"/>
            <a:ext cx="3744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fr-FR" sz="1800" b="1" dirty="0" smtClean="0">
                <a:latin typeface="Arial" charset="0"/>
              </a:rPr>
              <a:t>Composante Infrastructurelle</a:t>
            </a:r>
            <a:endParaRPr lang="fr-FR" sz="1800" b="1" dirty="0"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580112" y="692696"/>
            <a:ext cx="3744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>
                <a:latin typeface="Arial" charset="0"/>
              </a:rPr>
              <a:t>Port Général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580112" y="980728"/>
            <a:ext cx="3744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>
                <a:latin typeface="Arial" charset="0"/>
              </a:rPr>
              <a:t>Appontement méthanier 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585370" y="1556792"/>
            <a:ext cx="3744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>
                <a:latin typeface="Arial" charset="0"/>
              </a:rPr>
              <a:t>Base navale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589003" y="2801308"/>
            <a:ext cx="3744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>
                <a:latin typeface="Arial" charset="0"/>
              </a:rPr>
              <a:t>Zone Industrie lourde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589003" y="3089340"/>
            <a:ext cx="3744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>
                <a:latin typeface="Arial" charset="0"/>
              </a:rPr>
              <a:t>Zone industrie moyenne 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608672" y="4697784"/>
            <a:ext cx="280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>
                <a:latin typeface="Arial" charset="0"/>
              </a:rPr>
              <a:t>Autoroute 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608672" y="4985816"/>
            <a:ext cx="3744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>
                <a:latin typeface="Arial" charset="0"/>
              </a:rPr>
              <a:t>Chemin de fer  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608672" y="5273848"/>
            <a:ext cx="400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>
                <a:latin typeface="Arial" charset="0"/>
              </a:rPr>
              <a:t>Réseaux technique et utilitaire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292080" y="2503984"/>
            <a:ext cx="3744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fr-FR" sz="1800" b="1" dirty="0" smtClean="0">
                <a:latin typeface="Arial" charset="0"/>
              </a:rPr>
              <a:t>Composante Industrielle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580112" y="1268760"/>
            <a:ext cx="3744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>
                <a:latin typeface="Arial" charset="0"/>
              </a:rPr>
              <a:t>Appontement Minéralier   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589003" y="3427314"/>
            <a:ext cx="3744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>
                <a:latin typeface="Arial" charset="0"/>
              </a:rPr>
              <a:t>Zone industrie légère 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750377" y="-27384"/>
            <a:ext cx="2304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smtClean="0">
                <a:latin typeface="Arial" charset="0"/>
              </a:rPr>
              <a:t> SDAG</a:t>
            </a:r>
            <a:endParaRPr lang="en-US" sz="2400" dirty="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580112" y="3706054"/>
            <a:ext cx="3744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>
                <a:latin typeface="Arial" charset="0"/>
              </a:rPr>
              <a:t>Zone logistique 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608672" y="4409752"/>
            <a:ext cx="280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</a:rPr>
              <a:t>Backbone  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606361" y="1835532"/>
            <a:ext cx="37444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>
                <a:latin typeface="Arial" charset="0"/>
              </a:rPr>
              <a:t>Port balnéaire et de pêche industrielle de Grand Batanga 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582807" y="5912628"/>
            <a:ext cx="3744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>
                <a:latin typeface="Arial" charset="0"/>
              </a:rPr>
              <a:t>Services publics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572132" y="6200660"/>
            <a:ext cx="3744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fr-FR" sz="1800" dirty="0">
                <a:latin typeface="Arial" charset="0"/>
              </a:rPr>
              <a:t>Q</a:t>
            </a:r>
            <a:r>
              <a:rPr lang="fr-FR" sz="1800" dirty="0" smtClean="0">
                <a:latin typeface="Arial" charset="0"/>
              </a:rPr>
              <a:t>uartiers résidentiels 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572132" y="6488692"/>
            <a:ext cx="3744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>
                <a:latin typeface="Arial" charset="0"/>
              </a:rPr>
              <a:t>Equipements sociaux</a:t>
            </a:r>
          </a:p>
        </p:txBody>
      </p:sp>
    </p:spTree>
    <p:extLst>
      <p:ext uri="{BB962C8B-B14F-4D97-AF65-F5344CB8AC3E}">
        <p14:creationId xmlns:p14="http://schemas.microsoft.com/office/powerpoint/2010/main" val="10464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2376056"/>
            <a:ext cx="8786874" cy="39890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La mise en œuvre du SDAG du Complexe industrialo-portuaire de Kribi se fera en quatre grandes phases :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La phase initiale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La phase de croissance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La phase d’expansion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La phase finale </a:t>
            </a:r>
          </a:p>
          <a:p>
            <a:pPr marL="0" indent="0" algn="just"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Ces phases sont illustrées dans les schémas qui suit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80566" y="1016868"/>
            <a:ext cx="8623204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3200" b="1" dirty="0" smtClean="0">
                <a:ea typeface="+mj-ea"/>
                <a:cs typeface="+mj-cs"/>
              </a:rPr>
              <a:t>II. PRÉSENTATION DU SDAG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3" descr="Sans titre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"/>
            <a:ext cx="8784336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Ontheworld\Documents\CIPK\document de travail important\Masterplan en filg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33276" y="2586390"/>
            <a:ext cx="3167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fr-FR" sz="1600" b="1" dirty="0" smtClean="0">
                <a:latin typeface="Arial" charset="0"/>
              </a:rPr>
              <a:t>Phase de croissance</a:t>
            </a:r>
            <a:endParaRPr lang="fr-FR" sz="1600" b="1" dirty="0"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69060" y="260648"/>
            <a:ext cx="4095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800" b="1" dirty="0" smtClean="0">
                <a:latin typeface="Arial" charset="0"/>
              </a:rPr>
              <a:t>Quatre</a:t>
            </a:r>
            <a:r>
              <a:rPr lang="en-US" sz="1800" b="1" dirty="0" smtClean="0">
                <a:latin typeface="Arial" charset="0"/>
              </a:rPr>
              <a:t> phases de </a:t>
            </a:r>
            <a:r>
              <a:rPr lang="fr-FR" sz="1800" b="1" dirty="0" smtClean="0">
                <a:latin typeface="Arial" charset="0"/>
              </a:rPr>
              <a:t>développement</a:t>
            </a:r>
            <a:r>
              <a:rPr lang="en-US" sz="1800" b="1" dirty="0" smtClean="0">
                <a:latin typeface="Arial" charset="0"/>
              </a:rPr>
              <a:t> 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706380" y="4221088"/>
            <a:ext cx="25557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fr-FR" sz="1600" b="1" dirty="0" smtClean="0">
                <a:latin typeface="Arial" charset="0"/>
              </a:rPr>
              <a:t>Phase d’expansion </a:t>
            </a:r>
            <a:endParaRPr lang="fr-FR" sz="1600" b="1" dirty="0"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045090" y="5682734"/>
            <a:ext cx="19437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fr-FR" sz="1600" b="1" dirty="0" smtClean="0">
                <a:latin typeface="Arial" charset="0"/>
              </a:rPr>
              <a:t>Phase finale</a:t>
            </a:r>
            <a:endParaRPr lang="fr-FR" sz="1600" b="1" dirty="0">
              <a:latin typeface="Arial" charset="0"/>
            </a:endParaRPr>
          </a:p>
        </p:txBody>
      </p:sp>
      <p:pic>
        <p:nvPicPr>
          <p:cNvPr id="9" name="Picture 2" descr="Masterplan Kribi 4-01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3473450"/>
            <a:ext cx="23939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Masterplan Kribi 1-01"/>
          <p:cNvPicPr>
            <a:picLocks noChangeAspect="1" noChangeArrowheads="1"/>
          </p:cNvPicPr>
          <p:nvPr/>
        </p:nvPicPr>
        <p:blipFill>
          <a:blip r:embed="rId5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24177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Masterplan Kribi 2-01"/>
          <p:cNvPicPr>
            <a:picLocks noChangeAspect="1" noChangeArrowheads="1"/>
          </p:cNvPicPr>
          <p:nvPr/>
        </p:nvPicPr>
        <p:blipFill>
          <a:blip r:embed="rId6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0"/>
            <a:ext cx="2409825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Masterplan Kribi 3-01"/>
          <p:cNvPicPr>
            <a:picLocks noChangeAspect="1" noChangeArrowheads="1"/>
          </p:cNvPicPr>
          <p:nvPr/>
        </p:nvPicPr>
        <p:blipFill>
          <a:blip r:embed="rId7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67100"/>
            <a:ext cx="24161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012160" y="1281363"/>
            <a:ext cx="1944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fr-FR" sz="1800" b="1" dirty="0" smtClean="0">
                <a:latin typeface="Arial" charset="0"/>
              </a:rPr>
              <a:t>Phase Initiale</a:t>
            </a:r>
            <a:endParaRPr lang="fr-FR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4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Ontheworld\Documents\CIPK\document de travail important\Masterplan en filg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3" descr="Masterplan Kribi 1-01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5112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64078" y="260648"/>
            <a:ext cx="4095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b="1" dirty="0" smtClean="0">
                <a:latin typeface="Arial" charset="0"/>
              </a:rPr>
              <a:t>Phase Initiale</a:t>
            </a:r>
            <a:endParaRPr lang="en-US" b="1" dirty="0"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99066" y="827420"/>
            <a:ext cx="4095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800" b="1" i="1" dirty="0" smtClean="0">
                <a:latin typeface="Arial" charset="0"/>
              </a:rPr>
              <a:t>Composante portuaire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76056" y="1196752"/>
            <a:ext cx="4095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fr-FR" sz="1800" b="1" dirty="0" smtClean="0"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19701" y="1268760"/>
            <a:ext cx="40957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Réalisation du port général phase 1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99066" y="1844824"/>
            <a:ext cx="4095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800" b="1" i="1" dirty="0" smtClean="0">
                <a:latin typeface="Arial" charset="0"/>
              </a:rPr>
              <a:t>Composante Industrielle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099065" y="2228197"/>
            <a:ext cx="40957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Premières implantations dans la zone d’industrie lourde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Implantations dans la zone logistique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064077" y="3260301"/>
            <a:ext cx="4095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800" b="1" i="1" dirty="0" smtClean="0">
                <a:latin typeface="Arial" charset="0"/>
              </a:rPr>
              <a:t>Composante infrastructurelle 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064076" y="3637666"/>
            <a:ext cx="40957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Route d’accès au port général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Une autoroute (2x2 voies) reliant le futur centre ville (zone urbaine) la zone industrielle et le port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064077" y="4941168"/>
            <a:ext cx="4095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800" b="1" i="1" dirty="0" smtClean="0">
                <a:latin typeface="Arial" charset="0"/>
              </a:rPr>
              <a:t>Composante Urbaine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064075" y="5310500"/>
            <a:ext cx="40957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Premiers services administratifs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Premiers quartiers résidentielles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600" dirty="0" smtClean="0">
                <a:latin typeface="Arial" charset="0"/>
              </a:rPr>
              <a:t>Mise en place du plan de relocalisations  </a:t>
            </a:r>
          </a:p>
        </p:txBody>
      </p:sp>
    </p:spTree>
    <p:extLst>
      <p:ext uri="{BB962C8B-B14F-4D97-AF65-F5344CB8AC3E}">
        <p14:creationId xmlns:p14="http://schemas.microsoft.com/office/powerpoint/2010/main" val="248061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1254</Words>
  <Application>Microsoft Macintosh PowerPoint</Application>
  <PresentationFormat>Présentation à l'écran (4:3)</PresentationFormat>
  <Paragraphs>167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Schéma Directeur d’Aménagement Global (S.D.A.G.). </vt:lpstr>
      <vt:lpstr>SOMMAIRE</vt:lpstr>
      <vt:lpstr>I. INTRODUCTION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de réflexion sur l’organisation de l’accueil des escales des navires au Port en eau Profonde de KRIBI. Modérateur : ING. Modeste AKOO</dc:title>
  <dc:creator>Iya Habib</dc:creator>
  <cp:lastModifiedBy>Iya Habib</cp:lastModifiedBy>
  <cp:revision>14</cp:revision>
  <dcterms:created xsi:type="dcterms:W3CDTF">2014-10-08T09:37:58Z</dcterms:created>
  <dcterms:modified xsi:type="dcterms:W3CDTF">2014-10-09T00:00:18Z</dcterms:modified>
</cp:coreProperties>
</file>