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4" r:id="rId4"/>
    <p:sldId id="281" r:id="rId5"/>
    <p:sldId id="284" r:id="rId6"/>
    <p:sldId id="285" r:id="rId7"/>
    <p:sldId id="286" r:id="rId8"/>
    <p:sldId id="287" r:id="rId9"/>
    <p:sldId id="293" r:id="rId10"/>
    <p:sldId id="294" r:id="rId11"/>
    <p:sldId id="295" r:id="rId12"/>
    <p:sldId id="308" r:id="rId13"/>
    <p:sldId id="309" r:id="rId14"/>
    <p:sldId id="310" r:id="rId15"/>
    <p:sldId id="311" r:id="rId16"/>
    <p:sldId id="312" r:id="rId17"/>
    <p:sldId id="288" r:id="rId18"/>
    <p:sldId id="296" r:id="rId19"/>
    <p:sldId id="297" r:id="rId20"/>
    <p:sldId id="313" r:id="rId21"/>
    <p:sldId id="315" r:id="rId22"/>
    <p:sldId id="299" r:id="rId23"/>
    <p:sldId id="289" r:id="rId24"/>
    <p:sldId id="290" r:id="rId25"/>
    <p:sldId id="291" r:id="rId26"/>
    <p:sldId id="307" r:id="rId27"/>
    <p:sldId id="305" r:id="rId28"/>
    <p:sldId id="292" r:id="rId29"/>
    <p:sldId id="258" r:id="rId30"/>
    <p:sldId id="300" r:id="rId31"/>
    <p:sldId id="301" r:id="rId32"/>
    <p:sldId id="306" r:id="rId33"/>
    <p:sldId id="259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12" y="1179222"/>
            <a:ext cx="8835504" cy="55030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23707" y="3967407"/>
            <a:ext cx="2802549" cy="2004289"/>
          </a:xfrm>
        </p:spPr>
        <p:txBody>
          <a:bodyPr/>
          <a:lstStyle/>
          <a:p>
            <a:r>
              <a:rPr lang="fr-FR" sz="2800" dirty="0" smtClean="0">
                <a:latin typeface="Myriad Arabic"/>
                <a:cs typeface="Myriad Arabic"/>
              </a:rPr>
              <a:t>MBALLA Félicien</a:t>
            </a:r>
            <a:br>
              <a:rPr lang="fr-FR" sz="2800" dirty="0" smtClean="0">
                <a:latin typeface="Myriad Arabic"/>
                <a:cs typeface="Myriad Arabic"/>
              </a:rPr>
            </a:br>
            <a:r>
              <a:rPr lang="fr-FR" sz="1400" dirty="0" smtClean="0">
                <a:latin typeface="Myriad Arabic"/>
                <a:cs typeface="Myriad Arabic"/>
              </a:rPr>
              <a:t> Membre du Comité Mixte COPIL</a:t>
            </a:r>
            <a:br>
              <a:rPr lang="fr-FR" sz="1400" dirty="0" smtClean="0">
                <a:latin typeface="Myriad Arabic"/>
                <a:cs typeface="Myriad Arabic"/>
              </a:rPr>
            </a:br>
            <a:r>
              <a:rPr lang="fr-FR" sz="1400" dirty="0" smtClean="0">
                <a:latin typeface="Myriad Arabic"/>
                <a:cs typeface="Myriad Arabic"/>
              </a:rPr>
              <a:t>Commandant en Douanes</a:t>
            </a:r>
            <a:endParaRPr lang="fr-FR" sz="1400" dirty="0">
              <a:latin typeface="Myriad Arabic"/>
              <a:cs typeface="Myriad Arabic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30" y="347718"/>
            <a:ext cx="5957397" cy="1403329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Principes directeurs de la surveillance du Port en Eau Profonde de Kribi</a:t>
            </a:r>
            <a:endParaRPr lang="fr-F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4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Comité Douane / COPIL - CIPK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fr-FR" sz="3600" b="1" dirty="0"/>
              <a:t>Engager le dialogue avec les autres services qui concourent au fonctionnement harmonieux du port (GICAM, GEPAC, autres syndicats…)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II- Concept de Surveillance du  PEPK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4000" b="1" dirty="0"/>
              <a:t>Surveillance </a:t>
            </a:r>
            <a:r>
              <a:rPr lang="fr-FR" sz="4000" b="1" dirty="0" smtClean="0"/>
              <a:t> d’un  </a:t>
            </a:r>
            <a:r>
              <a:rPr lang="fr-FR" sz="4000" b="1" dirty="0"/>
              <a:t>plusieurs </a:t>
            </a:r>
            <a:r>
              <a:rPr lang="fr-FR" sz="4000" b="1" dirty="0" smtClean="0"/>
              <a:t>pans</a:t>
            </a:r>
            <a:r>
              <a:rPr lang="fr-FR" sz="4000" b="1" dirty="0" smtClean="0"/>
              <a:t>:</a:t>
            </a:r>
            <a:endParaRPr lang="fr-FR" sz="4000" b="1" dirty="0"/>
          </a:p>
          <a:p>
            <a:pPr lvl="2">
              <a:buFont typeface="Courier New" pitchFamily="49" charset="0"/>
              <a:buChar char="o"/>
            </a:pPr>
            <a:r>
              <a:rPr lang="fr-FR" sz="3200" b="1" dirty="0"/>
              <a:t>Plan d’eau </a:t>
            </a:r>
          </a:p>
          <a:p>
            <a:pPr lvl="2">
              <a:buFont typeface="Courier New" pitchFamily="49" charset="0"/>
              <a:buChar char="o"/>
            </a:pPr>
            <a:r>
              <a:rPr lang="fr-FR" sz="3200" b="1" dirty="0" smtClean="0"/>
              <a:t>Equipements/Infrastructures</a:t>
            </a:r>
          </a:p>
          <a:p>
            <a:pPr lvl="2">
              <a:buFont typeface="Courier New" pitchFamily="49" charset="0"/>
              <a:buChar char="o"/>
            </a:pPr>
            <a:r>
              <a:rPr lang="fr-FR" sz="3200" b="1" dirty="0" smtClean="0"/>
              <a:t> </a:t>
            </a:r>
            <a:r>
              <a:rPr lang="fr-FR" sz="3200" b="1" dirty="0" smtClean="0"/>
              <a:t>circulation</a:t>
            </a:r>
            <a:endParaRPr lang="fr-FR" sz="3200" b="1" dirty="0"/>
          </a:p>
          <a:p>
            <a:pPr lvl="2">
              <a:buFont typeface="Courier New" pitchFamily="49" charset="0"/>
              <a:buChar char="o"/>
            </a:pPr>
            <a:r>
              <a:rPr lang="fr-FR" sz="3200" b="1" dirty="0" smtClean="0"/>
              <a:t>Douanière</a:t>
            </a:r>
          </a:p>
          <a:p>
            <a:pPr lvl="2">
              <a:buFont typeface="Courier New" pitchFamily="49" charset="0"/>
              <a:buChar char="o"/>
            </a:pPr>
            <a:endParaRPr lang="fr-FR" sz="3200" b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3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4800" b="1" dirty="0" smtClean="0"/>
              <a:t>PLAN D’EAU : </a:t>
            </a:r>
          </a:p>
          <a:p>
            <a:pPr>
              <a:buFontTx/>
              <a:buChar char="-"/>
            </a:pPr>
            <a:r>
              <a:rPr lang="fr-FR" sz="2400" b="1" dirty="0" smtClean="0"/>
              <a:t>Balisage </a:t>
            </a:r>
          </a:p>
          <a:p>
            <a:pPr>
              <a:buFontTx/>
              <a:buChar char="-"/>
            </a:pPr>
            <a:r>
              <a:rPr lang="fr-FR" sz="2400" b="1" dirty="0" smtClean="0"/>
              <a:t>Mouvements des Navires et autres Embarcations</a:t>
            </a:r>
          </a:p>
          <a:p>
            <a:pPr>
              <a:buFontTx/>
              <a:buChar char="-"/>
            </a:pPr>
            <a:r>
              <a:rPr lang="fr-FR" sz="2400" b="1" dirty="0" smtClean="0"/>
              <a:t>Affectations des quais</a:t>
            </a:r>
          </a:p>
          <a:p>
            <a:pPr>
              <a:buFontTx/>
              <a:buChar char="-"/>
            </a:pPr>
            <a:r>
              <a:rPr lang="fr-FR" sz="2400" b="1" dirty="0" smtClean="0"/>
              <a:t>Tirant d’eau  admissible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442" y="2926080"/>
            <a:ext cx="8308975" cy="3491753"/>
          </a:xfrm>
        </p:spPr>
        <p:txBody>
          <a:bodyPr/>
          <a:lstStyle/>
          <a:p>
            <a:r>
              <a:rPr lang="fr-FR" sz="3600" b="1" dirty="0" smtClean="0">
                <a:latin typeface="Aharoni" pitchFamily="2" charset="-79"/>
                <a:cs typeface="Aharoni" pitchFamily="2" charset="-79"/>
              </a:rPr>
              <a:t>EQUIPEMENTS  ET  INFRASTRUCTURES</a:t>
            </a:r>
          </a:p>
          <a:p>
            <a:pPr>
              <a:buNone/>
            </a:pPr>
            <a:r>
              <a:rPr lang="fr-FR" sz="3600" b="1" dirty="0" smtClean="0">
                <a:latin typeface="Aharoni" pitchFamily="2" charset="-79"/>
                <a:cs typeface="Aharoni" pitchFamily="2" charset="-79"/>
              </a:rPr>
              <a:t>        conservation </a:t>
            </a:r>
          </a:p>
          <a:p>
            <a:endParaRPr lang="fr-FR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6000" b="1" dirty="0" smtClean="0"/>
              <a:t>CIRCULATION</a:t>
            </a:r>
          </a:p>
          <a:p>
            <a:pPr>
              <a:buNone/>
            </a:pPr>
            <a:r>
              <a:rPr lang="fr-FR" sz="3000" b="1" dirty="0" smtClean="0"/>
              <a:t>                 Portes d’accès  </a:t>
            </a:r>
          </a:p>
          <a:p>
            <a:pPr>
              <a:buNone/>
            </a:pPr>
            <a:r>
              <a:rPr lang="fr-FR" sz="3000" b="1" dirty="0" smtClean="0"/>
              <a:t>                 Personnes </a:t>
            </a:r>
            <a:endParaRPr lang="fr-FR" sz="3000" b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800" dirty="0" smtClean="0"/>
              <a:t>DECRET 85/1278  </a:t>
            </a:r>
          </a:p>
          <a:p>
            <a:pPr>
              <a:buNone/>
            </a:pPr>
            <a:r>
              <a:rPr lang="fr-FR" sz="2800" dirty="0" smtClean="0"/>
              <a:t>Les  trois premiers pans relèvent de la police portuaire qui  assurée par le commandant du port qui l exerce avec les forces de gendarmerie et de police mis a sa disposition pour emploi et auxquels il peut se substituer,</a:t>
            </a:r>
            <a:endParaRPr lang="fr-FR" sz="2800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3600" dirty="0" smtClean="0">
                <a:latin typeface="Aharoni" pitchFamily="2" charset="-79"/>
                <a:cs typeface="Aharoni" pitchFamily="2" charset="-79"/>
              </a:rPr>
              <a:t>La surveillance douanière relève de la police de la marchandises </a:t>
            </a:r>
            <a:r>
              <a:rPr lang="fr-F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3600" dirty="0" smtClean="0">
                <a:latin typeface="Aharoni" pitchFamily="2" charset="-79"/>
                <a:cs typeface="Aharoni" pitchFamily="2" charset="-79"/>
              </a:rPr>
              <a:t>qui est de la compétence exclusive de l’ Administration des Douanes.</a:t>
            </a:r>
          </a:p>
          <a:p>
            <a:pPr>
              <a:buNone/>
            </a:pPr>
            <a:r>
              <a:rPr lang="fr-FR" sz="1500" dirty="0" smtClean="0">
                <a:latin typeface="Aharoni" pitchFamily="2" charset="-79"/>
                <a:cs typeface="Aharoni" pitchFamily="2" charset="-79"/>
              </a:rPr>
              <a:t>            Arrêté interministériel n 0012/12/01/2000</a:t>
            </a:r>
            <a:endParaRPr lang="fr-FR" sz="15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sz="3600" b="1" dirty="0" smtClean="0">
                <a:latin typeface="Aharoni" pitchFamily="2" charset="-79"/>
                <a:cs typeface="Aharoni" pitchFamily="2" charset="-79"/>
              </a:rPr>
              <a:t>  SURVELLANCE 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 smtClean="0"/>
              <a:t>Corps </a:t>
            </a:r>
            <a:r>
              <a:rPr lang="fr-FR" sz="3600" b="1" dirty="0"/>
              <a:t>de métier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/>
              <a:t>Mission principale de la Douane de l’administration des Douanes Camerounaises </a:t>
            </a:r>
          </a:p>
          <a:p>
            <a:pPr lvl="2">
              <a:buFont typeface="Wingdings" pitchFamily="2" charset="2"/>
              <a:buChar char="ü"/>
            </a:pPr>
            <a:r>
              <a:rPr lang="fr-FR" sz="3600" b="1" dirty="0"/>
              <a:t>  plusieurs activités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Prise en charge </a:t>
            </a:r>
          </a:p>
          <a:p>
            <a:r>
              <a:rPr lang="fr-FR" sz="4400" b="1" dirty="0"/>
              <a:t>Police du </a:t>
            </a:r>
            <a:r>
              <a:rPr lang="fr-FR" sz="4400" b="1" dirty="0" smtClean="0"/>
              <a:t>rayon</a:t>
            </a:r>
            <a:endParaRPr lang="fr-FR" sz="4400" b="1" dirty="0"/>
          </a:p>
          <a:p>
            <a:r>
              <a:rPr lang="fr-FR" sz="4400" b="1" dirty="0"/>
              <a:t>Sûreté aéroportuaire et portuaire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03500" y="2111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</p:spPr>
        <p:txBody>
          <a:bodyPr/>
          <a:lstStyle/>
          <a:p>
            <a:r>
              <a:rPr lang="fr-FR" b="1" dirty="0"/>
              <a:t>Activités de la surveillance douanière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xmlns="" val="40821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600" b="1" dirty="0"/>
              <a:t>Appui aux autres administrations</a:t>
            </a:r>
          </a:p>
          <a:p>
            <a:r>
              <a:rPr lang="fr-FR" sz="3600" b="1" dirty="0"/>
              <a:t>Surveillance pendant l’attente de dédouanement</a:t>
            </a:r>
          </a:p>
          <a:p>
            <a:r>
              <a:rPr lang="fr-FR" sz="3600" b="1" dirty="0"/>
              <a:t>Contrôle d’enlèvement</a:t>
            </a:r>
          </a:p>
          <a:p>
            <a:r>
              <a:rPr lang="fr-FR" sz="3600" b="1" dirty="0"/>
              <a:t>Renseignement</a:t>
            </a:r>
          </a:p>
          <a:p>
            <a:r>
              <a:rPr lang="fr-FR" sz="3600" b="1" dirty="0"/>
              <a:t>Suivi par géolocalisation des marchandises en mouvement </a:t>
            </a:r>
          </a:p>
          <a:p>
            <a:endParaRPr lang="fr-FR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03500" y="2111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</p:spPr>
        <p:txBody>
          <a:bodyPr/>
          <a:lstStyle/>
          <a:p>
            <a:r>
              <a:rPr lang="fr-FR" dirty="0"/>
              <a:t>Activités de la surveillance douanière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xmlns="" val="38701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Référentiels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15925" y="2629646"/>
            <a:ext cx="8308975" cy="3491753"/>
          </a:xfrm>
        </p:spPr>
        <p:txBody>
          <a:bodyPr>
            <a:noAutofit/>
          </a:bodyPr>
          <a:lstStyle/>
          <a:p>
            <a:r>
              <a:rPr lang="fr-FR" sz="4800" b="1" dirty="0"/>
              <a:t>Code des Douanes</a:t>
            </a:r>
          </a:p>
          <a:p>
            <a:r>
              <a:rPr lang="fr-FR" sz="4800" b="1" dirty="0"/>
              <a:t>Code </a:t>
            </a:r>
            <a:r>
              <a:rPr lang="fr-FR" sz="4800" b="1" dirty="0" smtClean="0"/>
              <a:t>ISPS</a:t>
            </a:r>
          </a:p>
          <a:p>
            <a:r>
              <a:rPr lang="fr-FR" sz="4800" b="1" dirty="0" smtClean="0"/>
              <a:t> </a:t>
            </a:r>
            <a:r>
              <a:rPr lang="fr-FR" sz="4800" b="1" dirty="0" smtClean="0"/>
              <a:t>loi  83/016 du 21 juillet 1983</a:t>
            </a:r>
            <a:endParaRPr lang="fr-FR" sz="4800" b="1" dirty="0"/>
          </a:p>
          <a:p>
            <a:pPr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682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PRINCIPES  </a:t>
            </a:r>
            <a:r>
              <a:rPr lang="fr-FR" b="1" dirty="0" smtClean="0">
                <a:latin typeface="Aharoni" pitchFamily="2" charset="-79"/>
                <a:cs typeface="Aharoni" pitchFamily="2" charset="-79"/>
              </a:rPr>
              <a:t>DIRECTEURS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 ------------ » » » SURVEILLANCE DOUANIERE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age 4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sz="3200" b="1" dirty="0"/>
              <a:t>Règles régissant la mise en œuvre des activités ou mesures de surveillance.</a:t>
            </a:r>
          </a:p>
          <a:p>
            <a:pPr lvl="1"/>
            <a:r>
              <a:rPr lang="fr-FR" sz="3000" b="1" dirty="0"/>
              <a:t>Base de l’élaboration des procédures </a:t>
            </a:r>
          </a:p>
          <a:p>
            <a:pPr lvl="1"/>
            <a:r>
              <a:rPr lang="fr-FR" sz="3000" b="1" dirty="0" smtClean="0"/>
              <a:t>Eviter </a:t>
            </a:r>
            <a:r>
              <a:rPr lang="fr-FR" sz="3000" b="1" dirty="0"/>
              <a:t>l’improvisation </a:t>
            </a:r>
          </a:p>
          <a:p>
            <a:pPr lvl="1"/>
            <a:r>
              <a:rPr lang="fr-FR" sz="3000" b="1" dirty="0" smtClean="0"/>
              <a:t>Garantir </a:t>
            </a:r>
            <a:r>
              <a:rPr lang="fr-FR" sz="3000" b="1" dirty="0"/>
              <a:t>l’harmonisation </a:t>
            </a:r>
          </a:p>
          <a:p>
            <a:pPr lvl="1"/>
            <a:r>
              <a:rPr lang="fr-FR" sz="3000" b="1" dirty="0"/>
              <a:t>Gage d’efficacité et de bon rendement</a:t>
            </a:r>
          </a:p>
          <a:p>
            <a:pPr lvl="1"/>
            <a:r>
              <a:rPr lang="fr-FR" sz="3000" b="1" dirty="0"/>
              <a:t>Source de facilitation</a:t>
            </a:r>
          </a:p>
          <a:p>
            <a:pPr lvl="1"/>
            <a:r>
              <a:rPr lang="fr-FR" sz="3000" b="1" dirty="0"/>
              <a:t>Garanti de sureté et de sécurité</a:t>
            </a:r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03500" y="2111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</p:spPr>
        <p:txBody>
          <a:bodyPr/>
          <a:lstStyle/>
          <a:p>
            <a:r>
              <a:rPr lang="fr-FR" dirty="0"/>
              <a:t>III- Principe directeur de la surveillance douanière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xmlns="" val="28969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i="1" dirty="0" smtClean="0"/>
              <a:t>Elimination des procédures manuelles</a:t>
            </a:r>
            <a:endParaRPr lang="fr-FR" i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03500" y="2111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</p:spPr>
        <p:txBody>
          <a:bodyPr/>
          <a:lstStyle/>
          <a:p>
            <a:r>
              <a:rPr lang="fr-FR" b="1" dirty="0" smtClean="0"/>
              <a:t>1- Dématérialisation </a:t>
            </a:r>
            <a:r>
              <a:rPr lang="fr-FR" b="1" dirty="0"/>
              <a:t>(élimination des procédures manuelles</a:t>
            </a:r>
            <a:r>
              <a:rPr lang="fr-FR" b="1" dirty="0" smtClean="0"/>
              <a:t>)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xmlns="" val="1352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2-Anticipation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/>
              <a:t>Transmission électronique des manifestes</a:t>
            </a:r>
          </a:p>
          <a:p>
            <a:r>
              <a:rPr lang="fr-FR" sz="2800" b="1" dirty="0" smtClean="0"/>
              <a:t> </a:t>
            </a:r>
            <a:r>
              <a:rPr lang="fr-FR" i="1" dirty="0" smtClean="0"/>
              <a:t>Transmission manifestes </a:t>
            </a:r>
            <a:r>
              <a:rPr lang="fr-FR" i="1" dirty="0"/>
              <a:t>avant l’arrivée des navires dans une plate forme sécurisée </a:t>
            </a:r>
            <a:endParaRPr lang="fr-FR" i="1" dirty="0" smtClean="0"/>
          </a:p>
          <a:p>
            <a:r>
              <a:rPr lang="fr-FR" i="1" dirty="0" smtClean="0"/>
              <a:t>Scanning au débarquement des cargaisons</a:t>
            </a:r>
            <a:endParaRPr lang="fr-FR" i="1" dirty="0"/>
          </a:p>
          <a:p>
            <a:r>
              <a:rPr lang="fr-FR" i="1" dirty="0"/>
              <a:t>Ciblage et gestion des risques</a:t>
            </a:r>
          </a:p>
          <a:p>
            <a:pPr marL="400050" indent="-400050">
              <a:buFont typeface="+mj-lt"/>
              <a:buAutoNum type="romanUcPeriod"/>
            </a:pPr>
            <a:endParaRPr lang="fr-FR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3-Sécurisation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i="1" dirty="0"/>
              <a:t>Zonage (stockage séparé des marchandises)</a:t>
            </a:r>
          </a:p>
          <a:p>
            <a:r>
              <a:rPr lang="fr-FR" sz="2400" i="1" dirty="0"/>
              <a:t>Contrôle d’accès</a:t>
            </a:r>
          </a:p>
          <a:p>
            <a:r>
              <a:rPr lang="fr-FR" sz="2400" i="1" dirty="0"/>
              <a:t>Circulation </a:t>
            </a:r>
            <a:r>
              <a:rPr lang="fr-FR" sz="2400" i="1" dirty="0" smtClean="0"/>
              <a:t>règlementée </a:t>
            </a:r>
            <a:endParaRPr lang="fr-FR" sz="2400" i="1" dirty="0"/>
          </a:p>
          <a:p>
            <a:r>
              <a:rPr lang="fr-FR" sz="2400" i="1" dirty="0"/>
              <a:t>Stérilisation des zones d’attente</a:t>
            </a:r>
          </a:p>
          <a:p>
            <a:pPr marL="400050" indent="-400050">
              <a:buFont typeface="+mj-lt"/>
              <a:buAutoNum type="romanUcPeriod"/>
            </a:pPr>
            <a:endParaRPr lang="fr-FR" i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4- Partage </a:t>
            </a:r>
            <a:r>
              <a:rPr lang="fr-FR" b="1" dirty="0"/>
              <a:t>d’informations 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Plateforme</a:t>
            </a:r>
          </a:p>
          <a:p>
            <a:r>
              <a:rPr lang="fr-FR" dirty="0" smtClean="0"/>
              <a:t>Interface </a:t>
            </a:r>
            <a:r>
              <a:rPr lang="fr-FR" dirty="0">
                <a:solidFill>
                  <a:srgbClr val="FF0000"/>
                </a:solidFill>
              </a:rPr>
              <a:t>inter opérable avec des systèmes d’information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5-Engagement – Responsabilisation - Contrôle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sz="3600" b="1" dirty="0" smtClean="0"/>
              <a:t>  Opérateur économique  agrée  dans le cadre des   MAD/Extra muraux</a:t>
            </a:r>
          </a:p>
          <a:p>
            <a:pPr>
              <a:buNone/>
            </a:pPr>
            <a:r>
              <a:rPr lang="fr-FR" sz="3600" b="1" dirty="0" smtClean="0"/>
              <a:t>----------------- » » » » zones économique</a:t>
            </a:r>
            <a:endParaRPr lang="fr-FR" sz="3600" b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sz="4000" dirty="0" smtClean="0">
                <a:latin typeface="Aharoni" pitchFamily="2" charset="-79"/>
                <a:cs typeface="Aharoni" pitchFamily="2" charset="-79"/>
              </a:rPr>
              <a:t>Principes  Directeurs = bases de l’ élaboration des procédures</a:t>
            </a:r>
            <a:endParaRPr lang="fr-F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 </a:t>
            </a:r>
            <a:endParaRPr lang="fr-FR" b="1" i="1" dirty="0"/>
          </a:p>
        </p:txBody>
      </p:sp>
      <p:pic>
        <p:nvPicPr>
          <p:cNvPr id="5" name="Image 4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8" name="Organigramme : Stockage à accès séquentiel 4"/>
          <p:cNvSpPr/>
          <p:nvPr/>
        </p:nvSpPr>
        <p:spPr>
          <a:xfrm>
            <a:off x="554453" y="2220791"/>
            <a:ext cx="7891048" cy="305815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</a:rPr>
              <a:t>Avantages</a:t>
            </a:r>
          </a:p>
          <a:p>
            <a:pPr algn="ctr"/>
            <a:r>
              <a:rPr lang="fr-FR" sz="4400" b="1" dirty="0" smtClean="0">
                <a:solidFill>
                  <a:schemeClr val="tx1"/>
                </a:solidFill>
              </a:rPr>
              <a:t>Des Procédures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 smtClean="0"/>
              <a:t>Avantages au niveau stratégique</a:t>
            </a:r>
            <a:endParaRPr lang="fr-FR" b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a.    </a:t>
            </a:r>
            <a:r>
              <a:rPr lang="fr-FR" sz="2800" dirty="0"/>
              <a:t> </a:t>
            </a:r>
            <a:r>
              <a:rPr lang="fr-FR" sz="2800" b="1" u="sng" dirty="0"/>
              <a:t>La facilitation des échanges, à travers</a:t>
            </a:r>
            <a:r>
              <a:rPr lang="fr-FR" sz="2800" dirty="0"/>
              <a:t> </a:t>
            </a:r>
            <a:r>
              <a:rPr lang="fr-FR" sz="2800" dirty="0" smtClean="0"/>
              <a:t>:</a:t>
            </a:r>
            <a:endParaRPr lang="fr-FR" sz="2800" dirty="0"/>
          </a:p>
          <a:p>
            <a:pPr algn="just"/>
            <a:r>
              <a:rPr lang="fr-FR" sz="2800" dirty="0"/>
              <a:t> </a:t>
            </a:r>
            <a:r>
              <a:rPr lang="fr-FR" sz="2800" dirty="0" smtClean="0"/>
              <a:t>la </a:t>
            </a:r>
            <a:r>
              <a:rPr lang="fr-FR" sz="2800" dirty="0"/>
              <a:t>réduction des délais/coûts de </a:t>
            </a:r>
            <a:r>
              <a:rPr lang="fr-FR" sz="2800" dirty="0" smtClean="0"/>
              <a:t>passage,</a:t>
            </a:r>
          </a:p>
          <a:p>
            <a:pPr algn="just"/>
            <a:r>
              <a:rPr lang="fr-FR" sz="2800" dirty="0" smtClean="0"/>
              <a:t>la  simplification  </a:t>
            </a:r>
            <a:r>
              <a:rPr lang="fr-FR" sz="2800" dirty="0"/>
              <a:t>et </a:t>
            </a:r>
            <a:r>
              <a:rPr lang="fr-FR" sz="2800" dirty="0" smtClean="0"/>
              <a:t> </a:t>
            </a:r>
            <a:r>
              <a:rPr lang="fr-FR" sz="2800" dirty="0" smtClean="0"/>
              <a:t>l’harmonisation </a:t>
            </a:r>
            <a:endParaRPr lang="fr-FR" sz="2800" dirty="0" smtClean="0"/>
          </a:p>
          <a:p>
            <a:pPr algn="just"/>
            <a:r>
              <a:rPr lang="fr-FR" sz="2800" dirty="0" smtClean="0"/>
              <a:t>la </a:t>
            </a:r>
            <a:r>
              <a:rPr lang="fr-FR" sz="2800" dirty="0" smtClean="0"/>
              <a:t>Facilitation   des contrôles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448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Référentiels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56803" y="2629646"/>
            <a:ext cx="8308975" cy="34917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Décret 85/1278 du 26 sep 1985</a:t>
            </a:r>
            <a:endParaRPr lang="fr-FR" sz="2800" b="1" dirty="0" smtClean="0"/>
          </a:p>
          <a:p>
            <a:r>
              <a:rPr lang="fr-FR" sz="2800" b="1" dirty="0" smtClean="0"/>
              <a:t>Arrête 00012/MINDEF/MINEFI/MINT DU 12 JAN 2000</a:t>
            </a:r>
          </a:p>
          <a:p>
            <a:r>
              <a:rPr lang="fr-FR" sz="2800" b="1" dirty="0" smtClean="0"/>
              <a:t>A</a:t>
            </a:r>
            <a:r>
              <a:rPr lang="fr-FR" sz="2800" b="1" dirty="0" smtClean="0"/>
              <a:t>rrêté </a:t>
            </a:r>
            <a:r>
              <a:rPr lang="fr-FR" sz="2800" b="1" dirty="0"/>
              <a:t>N° 029/CAV/PM du 04 avril 2014 </a:t>
            </a:r>
          </a:p>
          <a:p>
            <a:r>
              <a:rPr lang="fr-FR" sz="2800" b="1" dirty="0"/>
              <a:t>Instruction ministérielle 00000449/MINFI/DGD portant organisation de la procédure automatisée</a:t>
            </a:r>
          </a:p>
          <a:p>
            <a:pPr>
              <a:buNone/>
            </a:pPr>
            <a:endParaRPr lang="fr-FR" sz="2800" b="1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682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Avantages au niveau </a:t>
            </a:r>
            <a:r>
              <a:rPr lang="fr-FR" dirty="0" smtClean="0"/>
              <a:t> </a:t>
            </a:r>
            <a:r>
              <a:rPr lang="fr-FR" dirty="0" smtClean="0"/>
              <a:t>tactique</a:t>
            </a:r>
            <a:endParaRPr lang="fr-FR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677334" y="2645739"/>
            <a:ext cx="7799916" cy="417142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fr-FR" sz="1800" smtClean="0"/>
              <a:t> </a:t>
            </a:r>
            <a:r>
              <a:rPr lang="fr-FR" sz="1800" smtClean="0"/>
              <a:t>       </a:t>
            </a:r>
            <a:r>
              <a:rPr lang="fr-FR" sz="2800" dirty="0" smtClean="0"/>
              <a:t> </a:t>
            </a:r>
            <a:r>
              <a:rPr lang="fr-FR" sz="2800" b="1" u="sng" dirty="0" smtClean="0"/>
              <a:t>la sécurisation de la chaîne logistique</a:t>
            </a:r>
          </a:p>
          <a:p>
            <a:pPr algn="just"/>
            <a:r>
              <a:rPr lang="fr-FR" sz="2800" dirty="0" smtClean="0"/>
              <a:t> </a:t>
            </a:r>
            <a:r>
              <a:rPr lang="fr-FR" sz="2800" dirty="0" smtClean="0"/>
              <a:t> CTPAT  --- » »la </a:t>
            </a:r>
            <a:r>
              <a:rPr lang="fr-FR" sz="2800" dirty="0" smtClean="0"/>
              <a:t>protection des biens et des </a:t>
            </a:r>
            <a:r>
              <a:rPr lang="fr-FR" sz="2800" dirty="0" smtClean="0"/>
              <a:t>personnes</a:t>
            </a:r>
          </a:p>
          <a:p>
            <a:pPr algn="just">
              <a:buNone/>
            </a:pPr>
            <a:r>
              <a:rPr lang="fr-FR" sz="2800" dirty="0" smtClean="0"/>
              <a:t>    Customs-</a:t>
            </a:r>
            <a:r>
              <a:rPr lang="fr-FR" sz="2800" dirty="0" err="1" smtClean="0"/>
              <a:t>trade</a:t>
            </a:r>
            <a:r>
              <a:rPr lang="fr-FR" sz="2800" dirty="0" smtClean="0"/>
              <a:t> </a:t>
            </a:r>
            <a:r>
              <a:rPr lang="fr-FR" sz="2800" dirty="0" err="1" smtClean="0"/>
              <a:t>partnership</a:t>
            </a:r>
            <a:r>
              <a:rPr lang="fr-FR" sz="2800" dirty="0" smtClean="0"/>
              <a:t> </a:t>
            </a:r>
            <a:r>
              <a:rPr lang="fr-FR" sz="2800" dirty="0" err="1" smtClean="0"/>
              <a:t>against</a:t>
            </a:r>
            <a:r>
              <a:rPr lang="fr-FR" sz="2800" dirty="0" smtClean="0"/>
              <a:t> </a:t>
            </a:r>
            <a:r>
              <a:rPr lang="fr-FR" sz="2800" dirty="0" err="1" smtClean="0"/>
              <a:t>terorisim</a:t>
            </a:r>
            <a:endParaRPr lang="fr-FR" sz="2800" dirty="0" smtClean="0"/>
          </a:p>
          <a:p>
            <a:pPr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3932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925" y="1298015"/>
            <a:ext cx="8308975" cy="1143000"/>
          </a:xfrm>
        </p:spPr>
        <p:txBody>
          <a:bodyPr/>
          <a:lstStyle/>
          <a:p>
            <a:pPr lvl="0"/>
            <a:r>
              <a:rPr lang="fr-FR" b="1" dirty="0" smtClean="0"/>
              <a:t>au </a:t>
            </a:r>
            <a:r>
              <a:rPr lang="fr-FR" b="1" dirty="0" smtClean="0"/>
              <a:t>niveau </a:t>
            </a:r>
            <a:r>
              <a:rPr lang="fr-FR" b="1" dirty="0" smtClean="0"/>
              <a:t> opérationnel</a:t>
            </a:r>
            <a:endParaRPr lang="fr-FR" b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677334" y="2486989"/>
            <a:ext cx="7799916" cy="417142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 smtClean="0"/>
          </a:p>
          <a:p>
            <a:r>
              <a:rPr lang="fr-FR" sz="2400" dirty="0" smtClean="0"/>
              <a:t>La </a:t>
            </a:r>
            <a:r>
              <a:rPr lang="fr-FR" sz="2400" dirty="0"/>
              <a:t>disponibilité des informations </a:t>
            </a:r>
            <a:r>
              <a:rPr lang="fr-FR" sz="2400" dirty="0" smtClean="0"/>
              <a:t> </a:t>
            </a:r>
            <a:r>
              <a:rPr lang="fr-FR" sz="2400" dirty="0"/>
              <a:t>bien avant l’arrivée desdites </a:t>
            </a:r>
            <a:r>
              <a:rPr lang="fr-FR" sz="2400" dirty="0" smtClean="0"/>
              <a:t>cargaisons</a:t>
            </a:r>
            <a:endParaRPr lang="fr-FR" sz="200" dirty="0"/>
          </a:p>
          <a:p>
            <a:r>
              <a:rPr lang="fr-FR" sz="2400" dirty="0"/>
              <a:t>La gestion des </a:t>
            </a:r>
            <a:r>
              <a:rPr lang="fr-FR" sz="2400" dirty="0" smtClean="0"/>
              <a:t>risques</a:t>
            </a:r>
            <a:endParaRPr lang="fr-FR" sz="2400" dirty="0"/>
          </a:p>
          <a:p>
            <a:r>
              <a:rPr lang="fr-FR" sz="2400" dirty="0"/>
              <a:t> mise en place des programmes d’Opérateurs Economiques Agréés pour les entreprises citoyennes</a:t>
            </a:r>
          </a:p>
        </p:txBody>
      </p:sp>
    </p:spTree>
    <p:extLst>
      <p:ext uri="{BB962C8B-B14F-4D97-AF65-F5344CB8AC3E}">
        <p14:creationId xmlns:p14="http://schemas.microsoft.com/office/powerpoint/2010/main" xmlns="" val="11226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sz="5400" b="1" dirty="0" smtClean="0">
                <a:latin typeface="Aharoni" pitchFamily="2" charset="-79"/>
                <a:cs typeface="Aharoni" pitchFamily="2" charset="-79"/>
              </a:rPr>
              <a:t> Je   Vous Remercie</a:t>
            </a:r>
            <a:endParaRPr lang="fr-FR" sz="5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758265"/>
            <a:ext cx="8308975" cy="1143000"/>
          </a:xfrm>
        </p:spPr>
        <p:txBody>
          <a:bodyPr/>
          <a:lstStyle/>
          <a:p>
            <a:pPr lvl="0"/>
            <a:r>
              <a:rPr lang="fr-FR" sz="3200" b="1" dirty="0" smtClean="0"/>
              <a:t>Tableau de procédures  douanières au PEPK</a:t>
            </a:r>
            <a:endParaRPr lang="fr-FR" sz="3200" b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9281827"/>
              </p:ext>
            </p:extLst>
          </p:nvPr>
        </p:nvGraphicFramePr>
        <p:xfrm>
          <a:off x="546732" y="1885390"/>
          <a:ext cx="7819394" cy="4777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14"/>
                <a:gridCol w="1048836"/>
                <a:gridCol w="576132"/>
                <a:gridCol w="573589"/>
                <a:gridCol w="573589"/>
                <a:gridCol w="573589"/>
                <a:gridCol w="573589"/>
                <a:gridCol w="573589"/>
                <a:gridCol w="573589"/>
                <a:gridCol w="573589"/>
                <a:gridCol w="573589"/>
              </a:tblGrid>
              <a:tr h="310417">
                <a:tc gridSpan="2"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8794" marR="68794" marT="34397" marB="34397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P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804934">
                <a:tc rowSpan="3">
                  <a:txBody>
                    <a:bodyPr/>
                    <a:lstStyle/>
                    <a:p>
                      <a:endParaRPr lang="fr-FR" sz="1100" b="1" dirty="0" smtClean="0"/>
                    </a:p>
                    <a:p>
                      <a:endParaRPr lang="fr-FR" sz="1100" b="1" dirty="0" smtClean="0"/>
                    </a:p>
                    <a:p>
                      <a:endParaRPr lang="fr-FR" sz="1100" b="1" dirty="0" smtClean="0"/>
                    </a:p>
                    <a:p>
                      <a:r>
                        <a:rPr lang="fr-FR" sz="1100" b="1" dirty="0" smtClean="0"/>
                        <a:t> Manifeste</a:t>
                      </a:r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Transmission,</a:t>
                      </a:r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448381">
                <a:tc v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Validation</a:t>
                      </a:r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448381">
                <a:tc v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Modification</a:t>
                      </a:r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 (D)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423471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Arraisonnement</a:t>
                      </a:r>
                    </a:p>
                    <a:p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 quai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423471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en  Rade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298921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Autorisation</a:t>
                      </a:r>
                      <a:r>
                        <a:rPr lang="fr-FR" sz="1100" b="1" baseline="0" dirty="0" smtClean="0"/>
                        <a:t> débarquement</a:t>
                      </a:r>
                      <a:endParaRPr lang="fr-FR" sz="1100" b="1" dirty="0" smtClean="0"/>
                    </a:p>
                    <a:p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Débarquement</a:t>
                      </a:r>
                      <a:endParaRPr lang="fr-FR" sz="11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  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298921">
                <a:tc v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Embarquement</a:t>
                      </a:r>
                      <a:endParaRPr lang="fr-FR" sz="11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298921">
                <a:tc rowSpan="2">
                  <a:txBody>
                    <a:bodyPr/>
                    <a:lstStyle/>
                    <a:p>
                      <a:endParaRPr lang="fr-FR" sz="1100" b="1" dirty="0" smtClean="0"/>
                    </a:p>
                    <a:p>
                      <a:r>
                        <a:rPr lang="fr-FR" sz="1100" b="1" smtClean="0"/>
                        <a:t>Viste</a:t>
                      </a:r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 filtrage</a:t>
                      </a:r>
                      <a:endParaRPr lang="fr-FR" sz="11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298921">
                <a:tc v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Ciblage</a:t>
                      </a:r>
                      <a:endParaRPr lang="fr-FR" sz="11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298921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Ecor </a:t>
                      </a:r>
                    </a:p>
                    <a:p>
                      <a:endParaRPr lang="fr-FR" sz="1100" b="1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Pointage</a:t>
                      </a:r>
                      <a:endParaRPr lang="fr-FR" sz="11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  <a:tr h="423471">
                <a:tc v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Bulletin différentiel</a:t>
                      </a:r>
                      <a:endParaRPr lang="fr-FR" sz="11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794" marR="68794" marT="34397" marB="343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3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7628362"/>
              </p:ext>
            </p:extLst>
          </p:nvPr>
        </p:nvGraphicFramePr>
        <p:xfrm>
          <a:off x="563514" y="1924637"/>
          <a:ext cx="8161388" cy="415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482"/>
                <a:gridCol w="1507396"/>
                <a:gridCol w="406446"/>
                <a:gridCol w="578508"/>
                <a:gridCol w="578508"/>
                <a:gridCol w="578508"/>
                <a:gridCol w="578508"/>
                <a:gridCol w="578508"/>
                <a:gridCol w="578508"/>
                <a:gridCol w="578508"/>
                <a:gridCol w="578508"/>
              </a:tblGrid>
              <a:tr h="317611"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76462" marR="76462" marT="38231" marB="38231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458772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Allotissement</a:t>
                      </a:r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</a:t>
                      </a:r>
                      <a:r>
                        <a:rPr lang="fr-FR" sz="1200" b="1" baseline="0" dirty="0" smtClean="0"/>
                        <a:t> AD/ </a:t>
                      </a:r>
                      <a:r>
                        <a:rPr lang="fr-FR" sz="1200" b="1" baseline="0" dirty="0" err="1" smtClean="0"/>
                        <a:t>im</a:t>
                      </a:r>
                      <a:r>
                        <a:rPr lang="fr-FR" sz="1200" b="1" baseline="0" dirty="0" smtClean="0"/>
                        <a:t> </a:t>
                      </a:r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458772">
                <a:tc v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MAD/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em</a:t>
                      </a:r>
                      <a:endParaRPr lang="fr-FR" sz="1200" b="1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305848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Attente de dédouanement</a:t>
                      </a:r>
                    </a:p>
                    <a:p>
                      <a:endParaRPr lang="fr-FR" sz="1200" b="1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Contrôle</a:t>
                      </a:r>
                      <a:r>
                        <a:rPr lang="fr-FR" sz="1500" baseline="0" dirty="0" smtClean="0"/>
                        <a:t> d’</a:t>
                      </a:r>
                      <a:r>
                        <a:rPr lang="fr-FR" sz="1500" baseline="0" dirty="0" err="1" smtClean="0"/>
                        <a:t>acces</a:t>
                      </a:r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30584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535234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Contrôle</a:t>
                      </a:r>
                      <a:r>
                        <a:rPr lang="fr-FR" sz="1200" baseline="0" dirty="0" smtClean="0"/>
                        <a:t> d’</a:t>
                      </a:r>
                      <a:r>
                        <a:rPr lang="fr-FR" sz="1200" baseline="0" dirty="0" err="1" smtClean="0"/>
                        <a:t>enlevement</a:t>
                      </a:r>
                      <a:endParaRPr lang="fr-FR" sz="1200" b="1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Apurement</a:t>
                      </a:r>
                      <a:r>
                        <a:rPr lang="fr-FR" sz="1500" baseline="0" dirty="0" smtClean="0"/>
                        <a:t> s</a:t>
                      </a:r>
                      <a:r>
                        <a:rPr lang="fr-FR" sz="1500" dirty="0" smtClean="0"/>
                        <a:t>ommier</a:t>
                      </a:r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535234">
                <a:tc v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Constatation </a:t>
                      </a:r>
                    </a:p>
                    <a:p>
                      <a:r>
                        <a:rPr lang="fr-FR" sz="1500" dirty="0" smtClean="0"/>
                        <a:t>Sorties/entrées</a:t>
                      </a:r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305848"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</a:tr>
              <a:tr h="305848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305848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  <a:tr h="305848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6462" marR="76462" marT="38231" marB="38231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6462" marR="76462" marT="38231" marB="38231"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431800" y="7582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smtClean="0"/>
              <a:t>Tableau de procédures  douanières au PEPK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4913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Objectif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200" b="1" dirty="0" smtClean="0"/>
              <a:t>Elaboration </a:t>
            </a:r>
            <a:r>
              <a:rPr lang="fr-FR" sz="3200" b="1" dirty="0" smtClean="0"/>
              <a:t>concertée, sur </a:t>
            </a:r>
            <a:r>
              <a:rPr lang="fr-FR" sz="3200" b="1" dirty="0" smtClean="0"/>
              <a:t>la base des Principes directeurs </a:t>
            </a:r>
            <a:r>
              <a:rPr lang="fr-FR" sz="3200" b="1" dirty="0" smtClean="0"/>
              <a:t>,    </a:t>
            </a:r>
            <a:r>
              <a:rPr lang="fr-FR" sz="3200" b="1" dirty="0" smtClean="0"/>
              <a:t>des procédures de mise en </a:t>
            </a:r>
            <a:r>
              <a:rPr lang="fr-FR" sz="3200" b="1" dirty="0" smtClean="0"/>
              <a:t>œuvre des activités de surveillance  douanière  au </a:t>
            </a:r>
            <a:r>
              <a:rPr lang="fr-FR" sz="3200" b="1" dirty="0" smtClean="0"/>
              <a:t>Port en eau </a:t>
            </a:r>
            <a:r>
              <a:rPr lang="fr-FR" sz="3200" b="1" dirty="0" smtClean="0"/>
              <a:t>profonde </a:t>
            </a:r>
            <a:r>
              <a:rPr lang="fr-FR" sz="3200" b="1" dirty="0" smtClean="0"/>
              <a:t>de Kribi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9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Structure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3600" b="1" dirty="0"/>
              <a:t>Contexte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3600" b="1" dirty="0"/>
              <a:t>Concept de Surveillance douanière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3600" b="1" dirty="0" smtClean="0"/>
              <a:t>Principes  directeurs</a:t>
            </a:r>
            <a:endParaRPr lang="fr-FR" sz="3600" b="1" dirty="0"/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7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Méthodologie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/>
              <a:t>Réflexion d’ensemble</a:t>
            </a:r>
          </a:p>
          <a:p>
            <a:r>
              <a:rPr lang="fr-FR" sz="4800" b="1" dirty="0"/>
              <a:t>Interactivité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1-Contexte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15925" y="2756646"/>
            <a:ext cx="8549853" cy="349175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fr-FR" sz="280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Opérationnalisation </a:t>
            </a:r>
            <a:r>
              <a:rPr lang="fr-FR" sz="2800" b="1" dirty="0">
                <a:latin typeface="Calibri"/>
                <a:cs typeface="Calibri"/>
              </a:rPr>
              <a:t>du port en eau profonde de </a:t>
            </a:r>
            <a:r>
              <a:rPr lang="fr-FR" sz="2800" b="1" dirty="0" smtClean="0">
                <a:latin typeface="Calibri"/>
                <a:cs typeface="Calibri"/>
              </a:rPr>
              <a:t>Kribi</a:t>
            </a:r>
          </a:p>
          <a:p>
            <a:pPr marL="0" indent="0">
              <a:buNone/>
            </a:pPr>
            <a:endParaRPr lang="fr-FR" sz="2800" b="1" dirty="0">
              <a:latin typeface="Calibri"/>
              <a:cs typeface="Calibri"/>
            </a:endParaRPr>
          </a:p>
          <a:p>
            <a:pPr lvl="2">
              <a:buFont typeface="Wingdings" pitchFamily="2" charset="2"/>
              <a:buChar char="ü"/>
            </a:pPr>
            <a:r>
              <a:rPr lang="fr-FR" sz="2800" b="1" dirty="0" smtClean="0">
                <a:latin typeface="Calibri"/>
                <a:cs typeface="Calibri"/>
              </a:rPr>
              <a:t>08 </a:t>
            </a:r>
            <a:r>
              <a:rPr lang="fr-FR" sz="2800" b="1" dirty="0">
                <a:latin typeface="Calibri"/>
                <a:cs typeface="Calibri"/>
              </a:rPr>
              <a:t>octobre 2011 : Pose de la première </a:t>
            </a:r>
            <a:r>
              <a:rPr lang="fr-FR" sz="2800" b="1" dirty="0" smtClean="0">
                <a:latin typeface="Calibri"/>
                <a:cs typeface="Calibri"/>
              </a:rPr>
              <a:t>pierre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b="1" dirty="0" smtClean="0">
                <a:latin typeface="Calibri"/>
                <a:cs typeface="Calibri"/>
              </a:rPr>
              <a:t>Réalisation des  infrastructures et équipement 95 </a:t>
            </a:r>
            <a:r>
              <a:rPr lang="fr-FR" sz="2800" b="1" dirty="0" smtClean="0">
                <a:latin typeface="Calibri"/>
                <a:cs typeface="Calibri"/>
              </a:rPr>
              <a:t>%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b="1" dirty="0" smtClean="0">
                <a:latin typeface="Calibri"/>
                <a:cs typeface="Calibri"/>
              </a:rPr>
              <a:t>23 </a:t>
            </a:r>
            <a:r>
              <a:rPr lang="fr-FR" sz="2800" b="1" dirty="0">
                <a:latin typeface="Calibri"/>
                <a:cs typeface="Calibri"/>
              </a:rPr>
              <a:t>avril 2014 : Création du </a:t>
            </a:r>
            <a:r>
              <a:rPr lang="fr-FR" sz="2800" b="1" dirty="0" smtClean="0">
                <a:latin typeface="Calibri"/>
                <a:cs typeface="Calibri"/>
              </a:rPr>
              <a:t>Comité </a:t>
            </a:r>
            <a:r>
              <a:rPr lang="fr-FR" sz="2800" b="1" dirty="0">
                <a:latin typeface="Calibri"/>
                <a:cs typeface="Calibri"/>
              </a:rPr>
              <a:t>M</a:t>
            </a:r>
            <a:r>
              <a:rPr lang="fr-FR" sz="2800" b="1" dirty="0" smtClean="0">
                <a:latin typeface="Calibri"/>
                <a:cs typeface="Calibri"/>
              </a:rPr>
              <a:t>ixte Douane/ </a:t>
            </a:r>
            <a:r>
              <a:rPr lang="fr-FR" sz="2800" b="1" dirty="0" smtClean="0">
                <a:latin typeface="Calibri"/>
                <a:cs typeface="Calibri"/>
              </a:rPr>
              <a:t>COPIL </a:t>
            </a:r>
            <a:r>
              <a:rPr lang="fr-FR" sz="2800" b="1" dirty="0">
                <a:latin typeface="Calibri"/>
                <a:cs typeface="Calibri"/>
              </a:rPr>
              <a:t>– </a:t>
            </a:r>
            <a:r>
              <a:rPr lang="fr-FR" sz="2800" b="1" dirty="0" smtClean="0">
                <a:latin typeface="Calibri"/>
                <a:cs typeface="Calibri"/>
              </a:rPr>
              <a:t>CIPK</a:t>
            </a:r>
            <a:endParaRPr lang="fr-FR" sz="2800" b="1" dirty="0" smtClean="0">
              <a:latin typeface="Calibri"/>
              <a:cs typeface="Calibri"/>
            </a:endParaRP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Comité Douane / COPIL - CIPK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fr-FR" sz="2800" b="1" dirty="0"/>
              <a:t>Recenser, élaborer er programmer l’installation des services des Douanes et des autres administrations publiques participant à la chaine logistique maritime dans le respect des normes et standards internationaux  d’efficacité, de sécurité et de sûreté</a:t>
            </a:r>
            <a:r>
              <a:rPr lang="fr-FR" sz="2000" dirty="0"/>
              <a:t>.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Comité Douane / COPIL - CIPK</a:t>
            </a:r>
            <a:endParaRPr lang="fr-FR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fr-FR" sz="3200" b="1" dirty="0"/>
              <a:t>Emettre un avis technique sur le déploiement physique et logique des infrastructures et équipements portuaires, notamment ceux qui concourent à l’activité douanière (guérite, magasins, scanner, station de pesage, système d’information et de sécurité…)</a:t>
            </a:r>
          </a:p>
        </p:txBody>
      </p:sp>
      <p:pic>
        <p:nvPicPr>
          <p:cNvPr id="4" name="Image 3" descr="semina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42" y="19416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sit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Exposition.thmx</Template>
  <TotalTime>2332</TotalTime>
  <Words>681</Words>
  <Application>Microsoft Macintosh PowerPoint</Application>
  <PresentationFormat>Affichage à l'écran (4:3)</PresentationFormat>
  <Paragraphs>187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Exposition</vt:lpstr>
      <vt:lpstr>MBALLA Félicien  Membre du Comité Mixte COPIL Commandant en Douanes</vt:lpstr>
      <vt:lpstr>Référentiels</vt:lpstr>
      <vt:lpstr>Référentiels</vt:lpstr>
      <vt:lpstr>Objectif</vt:lpstr>
      <vt:lpstr>Structure</vt:lpstr>
      <vt:lpstr>Méthodologie</vt:lpstr>
      <vt:lpstr>1-Contexte</vt:lpstr>
      <vt:lpstr>Comité Douane / COPIL - CIPK</vt:lpstr>
      <vt:lpstr>Comité Douane / COPIL - CIPK</vt:lpstr>
      <vt:lpstr>Comité Douane / COPIL - CIPK</vt:lpstr>
      <vt:lpstr>II- Concept de Surveillance du  PEPK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Activités de la surveillance douanière</vt:lpstr>
      <vt:lpstr>Activités de la surveillance douanière</vt:lpstr>
      <vt:lpstr>Diapositive 20</vt:lpstr>
      <vt:lpstr>III- Principe directeur de la surveillance douanière</vt:lpstr>
      <vt:lpstr>1- Dématérialisation (élimination des procédures manuelles)</vt:lpstr>
      <vt:lpstr>2-Anticipation</vt:lpstr>
      <vt:lpstr>3-Sécurisation</vt:lpstr>
      <vt:lpstr>4- Partage d’informations </vt:lpstr>
      <vt:lpstr>5-Engagement – Responsabilisation - Contrôle</vt:lpstr>
      <vt:lpstr> </vt:lpstr>
      <vt:lpstr>Diapositive 28</vt:lpstr>
      <vt:lpstr>Avantages au niveau stratégique</vt:lpstr>
      <vt:lpstr>Avantages au niveau  tactique</vt:lpstr>
      <vt:lpstr>au niveau  opérationnel</vt:lpstr>
      <vt:lpstr>Diapositive 32</vt:lpstr>
      <vt:lpstr>Tableau de procédures  douanières au PEPK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M.AKOO Modeste,  Vice-Président Comité Mixte COPIL Expert en Economie des transports du Projet</dc:title>
  <dc:creator>Iya Habib</dc:creator>
  <cp:lastModifiedBy>MBALLA</cp:lastModifiedBy>
  <cp:revision>28</cp:revision>
  <dcterms:created xsi:type="dcterms:W3CDTF">2014-10-06T12:10:48Z</dcterms:created>
  <dcterms:modified xsi:type="dcterms:W3CDTF">2014-10-09T09:50:38Z</dcterms:modified>
</cp:coreProperties>
</file>