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64" r:id="rId3"/>
    <p:sldId id="266" r:id="rId4"/>
    <p:sldId id="294" r:id="rId5"/>
    <p:sldId id="267" r:id="rId6"/>
    <p:sldId id="295" r:id="rId7"/>
    <p:sldId id="281" r:id="rId8"/>
    <p:sldId id="283" r:id="rId9"/>
    <p:sldId id="285" r:id="rId10"/>
    <p:sldId id="286" r:id="rId11"/>
    <p:sldId id="287" r:id="rId12"/>
    <p:sldId id="290" r:id="rId13"/>
    <p:sldId id="289" r:id="rId14"/>
    <p:sldId id="296" r:id="rId15"/>
    <p:sldId id="299" r:id="rId16"/>
    <p:sldId id="293"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85" d="100"/>
          <a:sy n="85" d="100"/>
        </p:scale>
        <p:origin x="-1304" y="-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1FE09F86-9AEE-1940-994C-5F4F7A421AA5}" type="datetimeFigureOut">
              <a:rPr lang="fr-FR"/>
              <a:pPr>
                <a:defRPr/>
              </a:pPr>
              <a:t>11/10/2014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98B22572-561C-5E4E-A6B8-479E0E803464}" type="slidenum">
              <a:rPr lang="fr-FR"/>
              <a:pPr>
                <a:defRPr/>
              </a:pPr>
              <a:t>‹#›</a:t>
            </a:fld>
            <a:endParaRPr lang="fr-FR"/>
          </a:p>
        </p:txBody>
      </p:sp>
    </p:spTree>
    <p:extLst>
      <p:ext uri="{BB962C8B-B14F-4D97-AF65-F5344CB8AC3E}">
        <p14:creationId xmlns:p14="http://schemas.microsoft.com/office/powerpoint/2010/main" val="279140895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atin typeface="Calibri" charset="0"/>
              </a:rPr>
              <a:t>Ajouter ERP</a:t>
            </a:r>
          </a:p>
          <a:p>
            <a:pPr eaLnBrk="1" hangingPunct="1">
              <a:spcBef>
                <a:spcPct val="0"/>
              </a:spcBef>
            </a:pPr>
            <a:endParaRPr lang="fr-FR">
              <a:latin typeface="Calibri" charset="0"/>
            </a:endParaRPr>
          </a:p>
        </p:txBody>
      </p:sp>
      <p:sp>
        <p:nvSpPr>
          <p:cNvPr id="24579"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E6C20AB6-A9AC-9041-BB88-BF632972B0D8}" type="slidenum">
              <a:rPr lang="fr-FR" sz="1200"/>
              <a:pPr eaLnBrk="1" fontAlgn="base" hangingPunct="1">
                <a:spcBef>
                  <a:spcPct val="0"/>
                </a:spcBef>
                <a:spcAft>
                  <a:spcPct val="0"/>
                </a:spcAft>
              </a:pPr>
              <a:t>5</a:t>
            </a:fld>
            <a:endParaRPr lang="fr-FR"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atin typeface="Calibri" charset="0"/>
              </a:rPr>
              <a:t>Ajouter ERP</a:t>
            </a:r>
          </a:p>
          <a:p>
            <a:pPr eaLnBrk="1" hangingPunct="1">
              <a:spcBef>
                <a:spcPct val="0"/>
              </a:spcBef>
            </a:pPr>
            <a:endParaRPr lang="fr-FR">
              <a:latin typeface="Calibri" charset="0"/>
            </a:endParaRPr>
          </a:p>
        </p:txBody>
      </p:sp>
      <p:sp>
        <p:nvSpPr>
          <p:cNvPr id="26627"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B452E73E-E240-B941-9EDF-8AF1481F0E18}" type="slidenum">
              <a:rPr lang="fr-FR" sz="1200"/>
              <a:pPr eaLnBrk="1" fontAlgn="base" hangingPunct="1">
                <a:spcBef>
                  <a:spcPct val="0"/>
                </a:spcBef>
                <a:spcAft>
                  <a:spcPct val="0"/>
                </a:spcAft>
              </a:pPr>
              <a:t>6</a:t>
            </a:fld>
            <a:endParaRPr lang="fr-F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Picture 6" descr="wireframeOverlay-Home.png"/>
          <p:cNvPicPr>
            <a:picLocks noChangeAspect="1"/>
          </p:cNvPicPr>
          <p:nvPr/>
        </p:nvPicPr>
        <p:blipFill>
          <a:blip r:embed="rId2">
            <a:extLst>
              <a:ext uri="{28A0092B-C50C-407E-A947-70E740481C1C}">
                <a14:useLocalDpi xmlns:a14="http://schemas.microsoft.com/office/drawing/2010/main" val="0"/>
              </a:ext>
            </a:extLst>
          </a:blip>
          <a:srcRect t="-93973"/>
          <a:stretch>
            <a:fillRect/>
          </a:stretch>
        </p:blipFill>
        <p:spPr bwMode="auto">
          <a:xfrm>
            <a:off x="179388" y="1182688"/>
            <a:ext cx="8786812" cy="5276850"/>
          </a:xfrm>
          <a:prstGeom prst="rect">
            <a:avLst/>
          </a:prstGeom>
          <a:gradFill rotWithShape="0">
            <a:gsLst>
              <a:gs pos="0">
                <a:schemeClr val="tx2"/>
              </a:gs>
              <a:gs pos="100000">
                <a:schemeClr val="bg2"/>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 name="Picture 7" descr="DirectionalButtons-RightOnly.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21613" y="533400"/>
            <a:ext cx="7524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17513" y="2168338"/>
            <a:ext cx="8307387" cy="1619250"/>
          </a:xfrm>
        </p:spPr>
        <p:txBody>
          <a:bodyPr/>
          <a:lstStyle>
            <a:lvl1pPr algn="ctr">
              <a:defRPr sz="4800"/>
            </a:lvl1pPr>
          </a:lstStyle>
          <a:p>
            <a:r>
              <a:rPr lang="fr-FR" smtClean="0"/>
              <a:t>Cliquez et modifiez le titre</a:t>
            </a:r>
            <a:endParaRPr/>
          </a:p>
        </p:txBody>
      </p:sp>
      <p:sp>
        <p:nvSpPr>
          <p:cNvPr id="3" name="Subtitle 2"/>
          <p:cNvSpPr>
            <a:spLocks noGrp="1"/>
          </p:cNvSpPr>
          <p:nvPr>
            <p:ph type="subTitle" idx="1"/>
          </p:nvPr>
        </p:nvSpPr>
        <p:spPr>
          <a:xfrm>
            <a:off x="417513" y="3810000"/>
            <a:ext cx="8307387" cy="753036"/>
          </a:xfrm>
        </p:spPr>
        <p:txBody>
          <a:bodyPr>
            <a:normAutofit/>
          </a:bodyPr>
          <a:lstStyle>
            <a:lvl1pPr marL="0" indent="0" algn="ctr">
              <a:spcBef>
                <a:spcPts val="3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dirty="0"/>
          </a:p>
        </p:txBody>
      </p:sp>
      <p:sp>
        <p:nvSpPr>
          <p:cNvPr id="6" name="Date Placeholder 3"/>
          <p:cNvSpPr>
            <a:spLocks noGrp="1"/>
          </p:cNvSpPr>
          <p:nvPr>
            <p:ph type="dt" sz="half" idx="10"/>
          </p:nvPr>
        </p:nvSpPr>
        <p:spPr/>
        <p:txBody>
          <a:bodyPr/>
          <a:lstStyle>
            <a:lvl1pPr>
              <a:defRPr/>
            </a:lvl1pPr>
          </a:lstStyle>
          <a:p>
            <a:pPr>
              <a:defRPr/>
            </a:pPr>
            <a:fld id="{2DAF7DED-0BB2-0545-8EC9-0317D0BE4C3C}" type="datetimeFigureOut">
              <a:rPr lang="en-US"/>
              <a:pPr>
                <a:defRPr/>
              </a:pPr>
              <a:t>11/10/2014</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BDA1CBE9-B91D-054F-A2B5-FE225B767842}" type="slidenum">
              <a:rPr lang="en-US"/>
              <a:pPr>
                <a:defRPr/>
              </a:pPr>
              <a:t>‹#›</a:t>
            </a:fld>
            <a:endParaRPr lang="en-US"/>
          </a:p>
        </p:txBody>
      </p:sp>
    </p:spTree>
    <p:extLst>
      <p:ext uri="{BB962C8B-B14F-4D97-AF65-F5344CB8AC3E}">
        <p14:creationId xmlns:p14="http://schemas.microsoft.com/office/powerpoint/2010/main" val="665977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5" name="Picture 8" descr="wireframeOverlay-Cont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179513"/>
            <a:ext cx="8786812" cy="1441450"/>
          </a:xfrm>
          <a:prstGeom prst="rect">
            <a:avLst/>
          </a:prstGeom>
          <a:gradFill rotWithShape="0">
            <a:gsLst>
              <a:gs pos="0">
                <a:schemeClr val="tx2"/>
              </a:gs>
              <a:gs pos="100000">
                <a:schemeClr val="bg2"/>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16859" y="1466850"/>
            <a:ext cx="8308039" cy="1128432"/>
          </a:xfrm>
        </p:spPr>
        <p:txBody>
          <a:bodyPr rtlCol="0">
            <a:noAutofit/>
          </a:bodyPr>
          <a:lstStyle>
            <a:lvl1pPr algn="l" defTabSz="914400" rtl="0" eaLnBrk="1" latinLnBrk="0" hangingPunct="1">
              <a:spcBef>
                <a:spcPct val="0"/>
              </a:spcBef>
              <a:buNone/>
              <a:defRPr sz="3600" kern="1200">
                <a:solidFill>
                  <a:schemeClr val="bg1"/>
                </a:solidFill>
                <a:latin typeface="+mj-lt"/>
                <a:ea typeface="+mj-ea"/>
                <a:cs typeface="+mj-cs"/>
              </a:defRPr>
            </a:lvl1pPr>
          </a:lstStyle>
          <a:p>
            <a:r>
              <a:rPr lang="fr-FR" smtClean="0"/>
              <a:t>Cliquez et modifiez le titre</a:t>
            </a:r>
            <a:endParaRPr/>
          </a:p>
        </p:txBody>
      </p:sp>
      <p:sp>
        <p:nvSpPr>
          <p:cNvPr id="3" name="Picture Placeholder 2"/>
          <p:cNvSpPr>
            <a:spLocks noGrp="1"/>
          </p:cNvSpPr>
          <p:nvPr>
            <p:ph type="pic" idx="1"/>
          </p:nvPr>
        </p:nvSpPr>
        <p:spPr>
          <a:xfrm>
            <a:off x="4007224" y="2623296"/>
            <a:ext cx="4717676" cy="383129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Faire glisser l'image vers l'espace réservé ou cliquer sur l'icône pour l'ajouter</a:t>
            </a:r>
            <a:endParaRPr noProof="0"/>
          </a:p>
        </p:txBody>
      </p:sp>
      <p:sp>
        <p:nvSpPr>
          <p:cNvPr id="4" name="Text Placeholder 3"/>
          <p:cNvSpPr>
            <a:spLocks noGrp="1"/>
          </p:cNvSpPr>
          <p:nvPr>
            <p:ph type="body" sz="half" idx="2"/>
          </p:nvPr>
        </p:nvSpPr>
        <p:spPr>
          <a:xfrm>
            <a:off x="430213" y="2770187"/>
            <a:ext cx="3429093" cy="3576825"/>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6" name="Date Placeholder 4"/>
          <p:cNvSpPr>
            <a:spLocks noGrp="1"/>
          </p:cNvSpPr>
          <p:nvPr>
            <p:ph type="dt" sz="half" idx="10"/>
          </p:nvPr>
        </p:nvSpPr>
        <p:spPr/>
        <p:txBody>
          <a:bodyPr/>
          <a:lstStyle>
            <a:lvl1pPr>
              <a:defRPr/>
            </a:lvl1pPr>
          </a:lstStyle>
          <a:p>
            <a:pPr>
              <a:defRPr/>
            </a:pPr>
            <a:fld id="{D3FD3EAE-B8FC-AB4C-B4C7-A495D06D378D}" type="datetimeFigureOut">
              <a:rPr lang="en-US"/>
              <a:pPr>
                <a:defRPr/>
              </a:pPr>
              <a:t>11/10/2014</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46E10ACD-6E2C-DB49-89A6-4579C48EAB5C}" type="slidenum">
              <a:rPr lang="en-US"/>
              <a:pPr>
                <a:defRPr/>
              </a:pPr>
              <a:t>‹#›</a:t>
            </a:fld>
            <a:endParaRPr lang="en-US"/>
          </a:p>
        </p:txBody>
      </p:sp>
    </p:spTree>
    <p:extLst>
      <p:ext uri="{BB962C8B-B14F-4D97-AF65-F5344CB8AC3E}">
        <p14:creationId xmlns:p14="http://schemas.microsoft.com/office/powerpoint/2010/main" val="3077078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mage avec légende, alt.">
    <p:spTree>
      <p:nvGrpSpPr>
        <p:cNvPr id="1" name=""/>
        <p:cNvGrpSpPr/>
        <p:nvPr/>
      </p:nvGrpSpPr>
      <p:grpSpPr>
        <a:xfrm>
          <a:off x="0" y="0"/>
          <a:ext cx="0" cy="0"/>
          <a:chOff x="0" y="0"/>
          <a:chExt cx="0" cy="0"/>
        </a:xfrm>
      </p:grpSpPr>
      <p:pic>
        <p:nvPicPr>
          <p:cNvPr id="5" name="Picture 8" descr="wireframeOverlay-PCVertical.png"/>
          <p:cNvPicPr>
            <a:picLocks noChangeAspect="1"/>
          </p:cNvPicPr>
          <p:nvPr/>
        </p:nvPicPr>
        <p:blipFill>
          <a:blip r:embed="rId2">
            <a:extLst>
              <a:ext uri="{28A0092B-C50C-407E-A947-70E740481C1C}">
                <a14:useLocalDpi xmlns:a14="http://schemas.microsoft.com/office/drawing/2010/main" val="0"/>
              </a:ext>
            </a:extLst>
          </a:blip>
          <a:srcRect b="-123309"/>
          <a:stretch>
            <a:fillRect/>
          </a:stretch>
        </p:blipFill>
        <p:spPr bwMode="auto">
          <a:xfrm>
            <a:off x="182563" y="1179513"/>
            <a:ext cx="5133975" cy="5275262"/>
          </a:xfrm>
          <a:prstGeom prst="rect">
            <a:avLst/>
          </a:prstGeom>
          <a:gradFill rotWithShape="0">
            <a:gsLst>
              <a:gs pos="0">
                <a:schemeClr val="bg2"/>
              </a:gs>
              <a:gs pos="100000">
                <a:schemeClr val="tx2"/>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16859" y="1680882"/>
            <a:ext cx="4313891" cy="1162050"/>
          </a:xfrm>
        </p:spPr>
        <p:txBody>
          <a:bodyPr/>
          <a:lstStyle>
            <a:lvl1pPr algn="l">
              <a:defRPr sz="2800" b="0">
                <a:solidFill>
                  <a:schemeClr val="bg1"/>
                </a:solidFill>
              </a:defRPr>
            </a:lvl1pPr>
          </a:lstStyle>
          <a:p>
            <a:r>
              <a:rPr lang="fr-FR" smtClean="0"/>
              <a:t>Cliquez et modifiez le titre</a:t>
            </a:r>
            <a:endParaRPr dirty="0"/>
          </a:p>
        </p:txBody>
      </p:sp>
      <p:sp>
        <p:nvSpPr>
          <p:cNvPr id="4" name="Text Placeholder 3"/>
          <p:cNvSpPr>
            <a:spLocks noGrp="1"/>
          </p:cNvSpPr>
          <p:nvPr>
            <p:ph type="body" sz="half" idx="2"/>
          </p:nvPr>
        </p:nvSpPr>
        <p:spPr>
          <a:xfrm>
            <a:off x="416859" y="2837329"/>
            <a:ext cx="4313891" cy="3415834"/>
          </a:xfrm>
        </p:spPr>
        <p:txBody>
          <a:bodyPr>
            <a:normAutofit/>
          </a:bodyPr>
          <a:lstStyle>
            <a:lvl1pPr marL="0" indent="0">
              <a:lnSpc>
                <a:spcPct val="110000"/>
              </a:lnSpc>
              <a:spcBef>
                <a:spcPts val="6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11" name="Picture Placeholder 10"/>
          <p:cNvSpPr>
            <a:spLocks noGrp="1"/>
          </p:cNvSpPr>
          <p:nvPr>
            <p:ph type="pic" sz="quarter" idx="13"/>
          </p:nvPr>
        </p:nvSpPr>
        <p:spPr>
          <a:xfrm>
            <a:off x="5298140" y="1169894"/>
            <a:ext cx="3671047" cy="5276088"/>
          </a:xfrm>
        </p:spPr>
        <p:txBody>
          <a:bodyPr rtlCol="0">
            <a:normAutofit/>
          </a:bodyPr>
          <a:lstStyle>
            <a:lvl1pPr>
              <a:buNone/>
              <a:defRPr/>
            </a:lvl1pPr>
          </a:lstStyle>
          <a:p>
            <a:pPr lvl="0"/>
            <a:r>
              <a:rPr lang="fr-FR" noProof="0" smtClean="0"/>
              <a:t>Faire glisser l'image vers l'espace réservé ou cliquer sur l'icône pour l'ajouter</a:t>
            </a:r>
            <a:endParaRPr noProof="0"/>
          </a:p>
        </p:txBody>
      </p:sp>
      <p:sp>
        <p:nvSpPr>
          <p:cNvPr id="6" name="Date Placeholder 4"/>
          <p:cNvSpPr>
            <a:spLocks noGrp="1"/>
          </p:cNvSpPr>
          <p:nvPr>
            <p:ph type="dt" sz="half" idx="14"/>
          </p:nvPr>
        </p:nvSpPr>
        <p:spPr/>
        <p:txBody>
          <a:bodyPr/>
          <a:lstStyle>
            <a:lvl1pPr>
              <a:defRPr/>
            </a:lvl1pPr>
          </a:lstStyle>
          <a:p>
            <a:pPr>
              <a:defRPr/>
            </a:pPr>
            <a:fld id="{BA2BA4CC-8E5F-A847-A5AA-37EF9F81FEB4}" type="datetimeFigureOut">
              <a:rPr lang="en-US"/>
              <a:pPr>
                <a:defRPr/>
              </a:pPr>
              <a:t>11/10/2014</a:t>
            </a:fld>
            <a:endParaRPr lang="en-US"/>
          </a:p>
        </p:txBody>
      </p:sp>
      <p:sp>
        <p:nvSpPr>
          <p:cNvPr id="7" name="Footer Placeholder 5"/>
          <p:cNvSpPr>
            <a:spLocks noGrp="1"/>
          </p:cNvSpPr>
          <p:nvPr>
            <p:ph type="ftr" sz="quarter" idx="15"/>
          </p:nvPr>
        </p:nvSpPr>
        <p:spPr/>
        <p:txBody>
          <a:bodyPr/>
          <a:lstStyle>
            <a:lvl1pPr>
              <a:defRPr/>
            </a:lvl1pPr>
          </a:lstStyle>
          <a:p>
            <a:pPr>
              <a:defRPr/>
            </a:pPr>
            <a:endParaRPr lang="en-US"/>
          </a:p>
        </p:txBody>
      </p:sp>
    </p:spTree>
    <p:extLst>
      <p:ext uri="{BB962C8B-B14F-4D97-AF65-F5344CB8AC3E}">
        <p14:creationId xmlns:p14="http://schemas.microsoft.com/office/powerpoint/2010/main" val="3450392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mage au-dessus de légende">
    <p:spTree>
      <p:nvGrpSpPr>
        <p:cNvPr id="1" name=""/>
        <p:cNvGrpSpPr/>
        <p:nvPr/>
      </p:nvGrpSpPr>
      <p:grpSpPr>
        <a:xfrm>
          <a:off x="0" y="0"/>
          <a:ext cx="0" cy="0"/>
          <a:chOff x="0" y="0"/>
          <a:chExt cx="0" cy="0"/>
        </a:xfrm>
      </p:grpSpPr>
      <p:sp>
        <p:nvSpPr>
          <p:cNvPr id="5" name="Rectangle 4"/>
          <p:cNvSpPr/>
          <p:nvPr/>
        </p:nvSpPr>
        <p:spPr>
          <a:xfrm>
            <a:off x="182563" y="3281363"/>
            <a:ext cx="8788400" cy="3175000"/>
          </a:xfrm>
          <a:prstGeom prst="rect">
            <a:avLst/>
          </a:prstGeom>
          <a:gradFill>
            <a:gsLst>
              <a:gs pos="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Picture Placeholder 10"/>
          <p:cNvSpPr>
            <a:spLocks noGrp="1"/>
          </p:cNvSpPr>
          <p:nvPr>
            <p:ph type="pic" sz="quarter" idx="13"/>
          </p:nvPr>
        </p:nvSpPr>
        <p:spPr>
          <a:xfrm>
            <a:off x="182880" y="1169894"/>
            <a:ext cx="8787384" cy="2106706"/>
          </a:xfrm>
        </p:spPr>
        <p:txBody>
          <a:bodyPr rtlCol="0">
            <a:normAutofit/>
          </a:bodyPr>
          <a:lstStyle>
            <a:lvl1pPr>
              <a:buNone/>
              <a:defRPr/>
            </a:lvl1pPr>
          </a:lstStyle>
          <a:p>
            <a:pPr lvl="0"/>
            <a:r>
              <a:rPr lang="fr-FR" noProof="0" smtClean="0"/>
              <a:t>Faire glisser l'image vers l'espace réservé ou cliquer sur l'icône pour l'ajouter</a:t>
            </a:r>
            <a:endParaRPr noProof="0"/>
          </a:p>
        </p:txBody>
      </p:sp>
      <p:sp>
        <p:nvSpPr>
          <p:cNvPr id="2" name="Title 1"/>
          <p:cNvSpPr>
            <a:spLocks noGrp="1"/>
          </p:cNvSpPr>
          <p:nvPr>
            <p:ph type="title"/>
          </p:nvPr>
        </p:nvSpPr>
        <p:spPr>
          <a:xfrm>
            <a:off x="416859" y="3329268"/>
            <a:ext cx="8346141" cy="1014132"/>
          </a:xfrm>
        </p:spPr>
        <p:txBody>
          <a:bodyPr/>
          <a:lstStyle>
            <a:lvl1pPr algn="l">
              <a:defRPr sz="3600" b="0">
                <a:solidFill>
                  <a:schemeClr val="bg1"/>
                </a:solidFill>
              </a:defRPr>
            </a:lvl1pPr>
          </a:lstStyle>
          <a:p>
            <a:r>
              <a:rPr lang="fr-FR" smtClean="0"/>
              <a:t>Cliquez et modifiez le titre</a:t>
            </a:r>
            <a:endParaRPr/>
          </a:p>
        </p:txBody>
      </p:sp>
      <p:sp>
        <p:nvSpPr>
          <p:cNvPr id="4" name="Text Placeholder 3"/>
          <p:cNvSpPr>
            <a:spLocks noGrp="1"/>
          </p:cNvSpPr>
          <p:nvPr>
            <p:ph type="body" sz="half" idx="2"/>
          </p:nvPr>
        </p:nvSpPr>
        <p:spPr>
          <a:xfrm>
            <a:off x="416859" y="4343399"/>
            <a:ext cx="8346141" cy="1909763"/>
          </a:xfrm>
        </p:spPr>
        <p:txBody>
          <a:bodyPr>
            <a:normAutofit/>
          </a:bodyPr>
          <a:lstStyle>
            <a:lvl1pPr marL="0" indent="0">
              <a:lnSpc>
                <a:spcPct val="110000"/>
              </a:lnSpc>
              <a:spcBef>
                <a:spcPts val="600"/>
              </a:spcBef>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6" name="Date Placeholder 4"/>
          <p:cNvSpPr>
            <a:spLocks noGrp="1"/>
          </p:cNvSpPr>
          <p:nvPr>
            <p:ph type="dt" sz="half" idx="14"/>
          </p:nvPr>
        </p:nvSpPr>
        <p:spPr/>
        <p:txBody>
          <a:bodyPr/>
          <a:lstStyle>
            <a:lvl1pPr>
              <a:defRPr/>
            </a:lvl1pPr>
          </a:lstStyle>
          <a:p>
            <a:pPr>
              <a:defRPr/>
            </a:pPr>
            <a:fld id="{9AB20074-F813-6740-80E3-F7B5C529E40C}" type="datetimeFigureOut">
              <a:rPr lang="en-US"/>
              <a:pPr>
                <a:defRPr/>
              </a:pPr>
              <a:t>11/10/2014</a:t>
            </a:fld>
            <a:endParaRPr lang="en-US"/>
          </a:p>
        </p:txBody>
      </p:sp>
      <p:sp>
        <p:nvSpPr>
          <p:cNvPr id="7" name="Footer Placeholder 5"/>
          <p:cNvSpPr>
            <a:spLocks noGrp="1"/>
          </p:cNvSpPr>
          <p:nvPr>
            <p:ph type="ftr" sz="quarter" idx="15"/>
          </p:nvPr>
        </p:nvSpPr>
        <p:spPr/>
        <p:txBody>
          <a:bodyPr/>
          <a:lstStyle>
            <a:lvl1pPr>
              <a:defRPr/>
            </a:lvl1pPr>
          </a:lstStyle>
          <a:p>
            <a:pPr>
              <a:defRPr/>
            </a:pPr>
            <a:endParaRPr lang="en-US"/>
          </a:p>
        </p:txBody>
      </p:sp>
    </p:spTree>
    <p:extLst>
      <p:ext uri="{BB962C8B-B14F-4D97-AF65-F5344CB8AC3E}">
        <p14:creationId xmlns:p14="http://schemas.microsoft.com/office/powerpoint/2010/main" val="323551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images avec légende">
    <p:spTree>
      <p:nvGrpSpPr>
        <p:cNvPr id="1" name=""/>
        <p:cNvGrpSpPr/>
        <p:nvPr/>
      </p:nvGrpSpPr>
      <p:grpSpPr>
        <a:xfrm>
          <a:off x="0" y="0"/>
          <a:ext cx="0" cy="0"/>
          <a:chOff x="0" y="0"/>
          <a:chExt cx="0" cy="0"/>
        </a:xfrm>
      </p:grpSpPr>
      <p:pic>
        <p:nvPicPr>
          <p:cNvPr id="7" name="Picture 8" descr="wireframeOverlay-PCVertical.png"/>
          <p:cNvPicPr>
            <a:picLocks noChangeAspect="1"/>
          </p:cNvPicPr>
          <p:nvPr/>
        </p:nvPicPr>
        <p:blipFill>
          <a:blip r:embed="rId2">
            <a:extLst>
              <a:ext uri="{28A0092B-C50C-407E-A947-70E740481C1C}">
                <a14:useLocalDpi xmlns:a14="http://schemas.microsoft.com/office/drawing/2010/main" val="0"/>
              </a:ext>
            </a:extLst>
          </a:blip>
          <a:srcRect b="-123309"/>
          <a:stretch>
            <a:fillRect/>
          </a:stretch>
        </p:blipFill>
        <p:spPr bwMode="auto">
          <a:xfrm>
            <a:off x="3835400" y="1179513"/>
            <a:ext cx="5133975" cy="5275262"/>
          </a:xfrm>
          <a:prstGeom prst="rect">
            <a:avLst/>
          </a:prstGeom>
          <a:gradFill rotWithShape="0">
            <a:gsLst>
              <a:gs pos="0">
                <a:schemeClr val="bg2"/>
              </a:gs>
              <a:gs pos="100000">
                <a:schemeClr val="tx2"/>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191000" y="1680882"/>
            <a:ext cx="4313891" cy="1162050"/>
          </a:xfrm>
        </p:spPr>
        <p:txBody>
          <a:bodyPr/>
          <a:lstStyle>
            <a:lvl1pPr algn="l">
              <a:defRPr sz="2800" b="0">
                <a:solidFill>
                  <a:schemeClr val="bg1"/>
                </a:solidFill>
              </a:defRPr>
            </a:lvl1pPr>
          </a:lstStyle>
          <a:p>
            <a:r>
              <a:rPr lang="fr-FR" smtClean="0"/>
              <a:t>Cliquez et modifiez le titre</a:t>
            </a:r>
            <a:endParaRPr/>
          </a:p>
        </p:txBody>
      </p:sp>
      <p:sp>
        <p:nvSpPr>
          <p:cNvPr id="4" name="Text Placeholder 3"/>
          <p:cNvSpPr>
            <a:spLocks noGrp="1"/>
          </p:cNvSpPr>
          <p:nvPr>
            <p:ph type="body" sz="half" idx="2"/>
          </p:nvPr>
        </p:nvSpPr>
        <p:spPr>
          <a:xfrm>
            <a:off x="4191000" y="2837329"/>
            <a:ext cx="4313891" cy="3415834"/>
          </a:xfrm>
        </p:spPr>
        <p:txBody>
          <a:bodyPr>
            <a:normAutofit/>
          </a:bodyPr>
          <a:lstStyle>
            <a:lvl1pPr marL="0" indent="0">
              <a:lnSpc>
                <a:spcPct val="110000"/>
              </a:lnSpc>
              <a:spcBef>
                <a:spcPts val="6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8" name="Picture Placeholder 10"/>
          <p:cNvSpPr>
            <a:spLocks noGrp="1"/>
          </p:cNvSpPr>
          <p:nvPr>
            <p:ph type="pic" sz="quarter" idx="14"/>
          </p:nvPr>
        </p:nvSpPr>
        <p:spPr>
          <a:xfrm>
            <a:off x="182880" y="1179576"/>
            <a:ext cx="3671047" cy="2205318"/>
          </a:xfrm>
        </p:spPr>
        <p:txBody>
          <a:bodyPr rtlCol="0">
            <a:normAutofit/>
          </a:bodyPr>
          <a:lstStyle>
            <a:lvl1pPr>
              <a:buNone/>
              <a:defRPr/>
            </a:lvl1pPr>
          </a:lstStyle>
          <a:p>
            <a:pPr lvl="0"/>
            <a:r>
              <a:rPr lang="fr-FR" noProof="0" smtClean="0"/>
              <a:t>Faire glisser l'image vers l'espace réservé ou cliquer sur l'icône pour l'ajouter</a:t>
            </a:r>
            <a:endParaRPr noProof="0"/>
          </a:p>
        </p:txBody>
      </p:sp>
      <p:sp>
        <p:nvSpPr>
          <p:cNvPr id="10" name="Picture Placeholder 10"/>
          <p:cNvSpPr>
            <a:spLocks noGrp="1"/>
          </p:cNvSpPr>
          <p:nvPr>
            <p:ph type="pic" sz="quarter" idx="15"/>
          </p:nvPr>
        </p:nvSpPr>
        <p:spPr>
          <a:xfrm>
            <a:off x="2015983" y="3383280"/>
            <a:ext cx="1837944" cy="3072384"/>
          </a:xfrm>
        </p:spPr>
        <p:txBody>
          <a:bodyPr rtlCol="0">
            <a:normAutofit/>
          </a:bodyPr>
          <a:lstStyle>
            <a:lvl1pPr>
              <a:buNone/>
              <a:defRPr/>
            </a:lvl1pPr>
          </a:lstStyle>
          <a:p>
            <a:pPr lvl="0"/>
            <a:r>
              <a:rPr lang="fr-FR" noProof="0" smtClean="0"/>
              <a:t>Faire glisser l'image vers l'espace réservé ou cliquer sur l'icône pour l'ajouter</a:t>
            </a:r>
            <a:endParaRPr noProof="0"/>
          </a:p>
        </p:txBody>
      </p:sp>
      <p:sp>
        <p:nvSpPr>
          <p:cNvPr id="12" name="Picture Placeholder 10"/>
          <p:cNvSpPr>
            <a:spLocks noGrp="1"/>
          </p:cNvSpPr>
          <p:nvPr>
            <p:ph type="pic" sz="quarter" idx="16"/>
          </p:nvPr>
        </p:nvSpPr>
        <p:spPr>
          <a:xfrm>
            <a:off x="182880" y="3383280"/>
            <a:ext cx="1837944" cy="3072384"/>
          </a:xfrm>
        </p:spPr>
        <p:txBody>
          <a:bodyPr rtlCol="0">
            <a:normAutofit/>
          </a:bodyPr>
          <a:lstStyle>
            <a:lvl1pPr>
              <a:buNone/>
              <a:defRPr/>
            </a:lvl1pPr>
          </a:lstStyle>
          <a:p>
            <a:pPr lvl="0"/>
            <a:r>
              <a:rPr lang="fr-FR" noProof="0" smtClean="0"/>
              <a:t>Faire glisser l'image vers l'espace réservé ou cliquer sur l'icône pour l'ajouter</a:t>
            </a:r>
            <a:endParaRPr noProof="0"/>
          </a:p>
        </p:txBody>
      </p:sp>
      <p:sp>
        <p:nvSpPr>
          <p:cNvPr id="9" name="Date Placeholder 4"/>
          <p:cNvSpPr>
            <a:spLocks noGrp="1"/>
          </p:cNvSpPr>
          <p:nvPr>
            <p:ph type="dt" sz="half" idx="17"/>
          </p:nvPr>
        </p:nvSpPr>
        <p:spPr/>
        <p:txBody>
          <a:bodyPr/>
          <a:lstStyle>
            <a:lvl1pPr>
              <a:defRPr/>
            </a:lvl1pPr>
          </a:lstStyle>
          <a:p>
            <a:pPr>
              <a:defRPr/>
            </a:pPr>
            <a:fld id="{6D8D3C07-78AF-3646-BA3F-6C22F1893F71}" type="datetimeFigureOut">
              <a:rPr lang="en-US"/>
              <a:pPr>
                <a:defRPr/>
              </a:pPr>
              <a:t>11/10/2014</a:t>
            </a:fld>
            <a:endParaRPr lang="en-US"/>
          </a:p>
        </p:txBody>
      </p:sp>
      <p:sp>
        <p:nvSpPr>
          <p:cNvPr id="11" name="Footer Placeholder 5"/>
          <p:cNvSpPr>
            <a:spLocks noGrp="1"/>
          </p:cNvSpPr>
          <p:nvPr>
            <p:ph type="ftr" sz="quarter" idx="18"/>
          </p:nvPr>
        </p:nvSpPr>
        <p:spPr/>
        <p:txBody>
          <a:bodyPr/>
          <a:lstStyle>
            <a:lvl1pPr>
              <a:defRPr/>
            </a:lvl1pPr>
          </a:lstStyle>
          <a:p>
            <a:pPr>
              <a:defRPr/>
            </a:pPr>
            <a:endParaRPr lang="en-US"/>
          </a:p>
        </p:txBody>
      </p:sp>
      <p:sp>
        <p:nvSpPr>
          <p:cNvPr id="13" name="Slide Number Placeholder 5"/>
          <p:cNvSpPr>
            <a:spLocks noGrp="1"/>
          </p:cNvSpPr>
          <p:nvPr>
            <p:ph type="sldNum" sz="quarter" idx="19"/>
          </p:nvPr>
        </p:nvSpPr>
        <p:spPr/>
        <p:txBody>
          <a:bodyPr/>
          <a:lstStyle>
            <a:lvl1pPr>
              <a:defRPr/>
            </a:lvl1pPr>
          </a:lstStyle>
          <a:p>
            <a:pPr>
              <a:defRPr/>
            </a:pPr>
            <a:fld id="{C4AE64F0-B5C9-2946-ACEF-539546D6C6D5}" type="slidenum">
              <a:rPr lang="en-US"/>
              <a:pPr>
                <a:defRPr/>
              </a:pPr>
              <a:t>‹#›</a:t>
            </a:fld>
            <a:endParaRPr lang="en-US"/>
          </a:p>
        </p:txBody>
      </p:sp>
    </p:spTree>
    <p:extLst>
      <p:ext uri="{BB962C8B-B14F-4D97-AF65-F5344CB8AC3E}">
        <p14:creationId xmlns:p14="http://schemas.microsoft.com/office/powerpoint/2010/main" val="1777564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4" name="Picture 6" descr="wireframeOverlay-Cont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179513"/>
            <a:ext cx="8786812" cy="1441450"/>
          </a:xfrm>
          <a:prstGeom prst="rect">
            <a:avLst/>
          </a:prstGeom>
          <a:gradFill rotWithShape="0">
            <a:gsLst>
              <a:gs pos="0">
                <a:schemeClr val="tx2"/>
              </a:gs>
              <a:gs pos="100000">
                <a:schemeClr val="bg2"/>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fr-FR" smtClean="0"/>
              <a:t>Cliquez et modifiez le titre</a:t>
            </a:r>
            <a:endParaRPr/>
          </a:p>
        </p:txBody>
      </p:sp>
      <p:sp>
        <p:nvSpPr>
          <p:cNvPr id="3" name="Vertical Text Placeholder 2"/>
          <p:cNvSpPr>
            <a:spLocks noGrp="1"/>
          </p:cNvSpPr>
          <p:nvPr>
            <p:ph type="body" orient="vert" idx="1"/>
          </p:nvPr>
        </p:nvSpPr>
        <p:spPr/>
        <p:txBody>
          <a:bodyPr vert="eaVert"/>
          <a:lstStyle>
            <a:lvl5pPr>
              <a:defRPr/>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Date Placeholder 3"/>
          <p:cNvSpPr>
            <a:spLocks noGrp="1"/>
          </p:cNvSpPr>
          <p:nvPr>
            <p:ph type="dt" sz="half" idx="10"/>
          </p:nvPr>
        </p:nvSpPr>
        <p:spPr/>
        <p:txBody>
          <a:bodyPr/>
          <a:lstStyle>
            <a:lvl1pPr>
              <a:defRPr/>
            </a:lvl1pPr>
          </a:lstStyle>
          <a:p>
            <a:pPr>
              <a:defRPr/>
            </a:pPr>
            <a:fld id="{998EBD5D-AE50-2F43-A7EC-A6797EA09BFC}" type="datetimeFigureOut">
              <a:rPr lang="en-US"/>
              <a:pPr>
                <a:defRPr/>
              </a:pPr>
              <a:t>11/10/2014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D627F28-31C4-5342-B436-3A4EC2EDCFFD}" type="slidenum">
              <a:rPr lang="en-US"/>
              <a:pPr>
                <a:defRPr/>
              </a:pPr>
              <a:t>‹#›</a:t>
            </a:fld>
            <a:endParaRPr lang="en-US"/>
          </a:p>
        </p:txBody>
      </p:sp>
    </p:spTree>
    <p:extLst>
      <p:ext uri="{BB962C8B-B14F-4D97-AF65-F5344CB8AC3E}">
        <p14:creationId xmlns:p14="http://schemas.microsoft.com/office/powerpoint/2010/main" val="3843385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4" name="Picture 6" descr="wireframeOverlay-VerticalTC.png"/>
          <p:cNvPicPr>
            <a:picLocks noChangeAspect="1"/>
          </p:cNvPicPr>
          <p:nvPr/>
        </p:nvPicPr>
        <p:blipFill>
          <a:blip r:embed="rId2">
            <a:extLst>
              <a:ext uri="{28A0092B-C50C-407E-A947-70E740481C1C}">
                <a14:useLocalDpi xmlns:a14="http://schemas.microsoft.com/office/drawing/2010/main" val="0"/>
              </a:ext>
            </a:extLst>
          </a:blip>
          <a:srcRect t="-93649"/>
          <a:stretch>
            <a:fillRect/>
          </a:stretch>
        </p:blipFill>
        <p:spPr bwMode="auto">
          <a:xfrm>
            <a:off x="7445375" y="1177925"/>
            <a:ext cx="1524000" cy="5275263"/>
          </a:xfrm>
          <a:prstGeom prst="rect">
            <a:avLst/>
          </a:prstGeom>
          <a:gradFill rotWithShape="0">
            <a:gsLst>
              <a:gs pos="0">
                <a:schemeClr val="tx2"/>
              </a:gs>
              <a:gs pos="100000">
                <a:schemeClr val="bg2"/>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7440705" y="1398494"/>
            <a:ext cx="1447800" cy="4849906"/>
          </a:xfrm>
        </p:spPr>
        <p:txBody>
          <a:bodyPr vert="eaVert"/>
          <a:lstStyle/>
          <a:p>
            <a:r>
              <a:rPr lang="fr-FR" smtClean="0"/>
              <a:t>Cliquez et modifiez le titre</a:t>
            </a:r>
            <a:endParaRPr/>
          </a:p>
        </p:txBody>
      </p:sp>
      <p:sp>
        <p:nvSpPr>
          <p:cNvPr id="3" name="Vertical Text Placeholder 2"/>
          <p:cNvSpPr>
            <a:spLocks noGrp="1"/>
          </p:cNvSpPr>
          <p:nvPr>
            <p:ph type="body" orient="vert" idx="1"/>
          </p:nvPr>
        </p:nvSpPr>
        <p:spPr>
          <a:xfrm>
            <a:off x="417513" y="1398494"/>
            <a:ext cx="6669087" cy="4849906"/>
          </a:xfrm>
        </p:spPr>
        <p:txBody>
          <a:bodyPr vert="eaVert"/>
          <a:lstStyle>
            <a:lvl5pPr>
              <a:defRPr/>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Date Placeholder 3"/>
          <p:cNvSpPr>
            <a:spLocks noGrp="1"/>
          </p:cNvSpPr>
          <p:nvPr>
            <p:ph type="dt" sz="half" idx="10"/>
          </p:nvPr>
        </p:nvSpPr>
        <p:spPr/>
        <p:txBody>
          <a:bodyPr/>
          <a:lstStyle>
            <a:lvl1pPr>
              <a:defRPr/>
            </a:lvl1pPr>
          </a:lstStyle>
          <a:p>
            <a:pPr>
              <a:defRPr/>
            </a:pPr>
            <a:fld id="{9389982D-9794-D44D-AF5C-B7E10FCC18E2}" type="datetimeFigureOut">
              <a:rPr lang="en-US"/>
              <a:pPr>
                <a:defRPr/>
              </a:pPr>
              <a:t>11/10/2014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9417C01-6E45-2746-AB71-F65D9F869E6D}" type="slidenum">
              <a:rPr lang="en-US"/>
              <a:pPr>
                <a:defRPr/>
              </a:pPr>
              <a:t>‹#›</a:t>
            </a:fld>
            <a:endParaRPr lang="en-US"/>
          </a:p>
        </p:txBody>
      </p:sp>
    </p:spTree>
    <p:extLst>
      <p:ext uri="{BB962C8B-B14F-4D97-AF65-F5344CB8AC3E}">
        <p14:creationId xmlns:p14="http://schemas.microsoft.com/office/powerpoint/2010/main" val="945040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Fermeture">
    <p:spTree>
      <p:nvGrpSpPr>
        <p:cNvPr id="1" name=""/>
        <p:cNvGrpSpPr/>
        <p:nvPr/>
      </p:nvGrpSpPr>
      <p:grpSpPr>
        <a:xfrm>
          <a:off x="0" y="0"/>
          <a:ext cx="0" cy="0"/>
          <a:chOff x="0" y="0"/>
          <a:chExt cx="0" cy="0"/>
        </a:xfrm>
      </p:grpSpPr>
      <p:sp>
        <p:nvSpPr>
          <p:cNvPr id="2" name="Rectangle 1"/>
          <p:cNvSpPr/>
          <p:nvPr/>
        </p:nvSpPr>
        <p:spPr>
          <a:xfrm>
            <a:off x="182563" y="1179513"/>
            <a:ext cx="8788400" cy="5276850"/>
          </a:xfrm>
          <a:prstGeom prst="rect">
            <a:avLst/>
          </a:prstGeom>
          <a:gradFill>
            <a:gsLst>
              <a:gs pos="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pic>
        <p:nvPicPr>
          <p:cNvPr id="3" name="Picture 5" descr="DirectionalButtons-LeftOnlyOnl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37488" y="538163"/>
            <a:ext cx="7524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p:cNvSpPr>
            <a:spLocks noGrp="1"/>
          </p:cNvSpPr>
          <p:nvPr>
            <p:ph type="dt" sz="half" idx="10"/>
          </p:nvPr>
        </p:nvSpPr>
        <p:spPr/>
        <p:txBody>
          <a:bodyPr/>
          <a:lstStyle>
            <a:lvl1pPr>
              <a:defRPr/>
            </a:lvl1pPr>
          </a:lstStyle>
          <a:p>
            <a:pPr>
              <a:defRPr/>
            </a:pPr>
            <a:fld id="{43757836-0FCC-4644-81DE-813867EC308E}" type="datetimeFigureOut">
              <a:rPr lang="en-US"/>
              <a:pPr>
                <a:defRPr/>
              </a:pPr>
              <a:t>11/10/2014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CB36F5A5-3B7E-A94E-B93A-B7B5948BE7A9}" type="slidenum">
              <a:rPr lang="en-US"/>
              <a:pPr>
                <a:defRPr/>
              </a:pPr>
              <a:t>‹#›</a:t>
            </a:fld>
            <a:endParaRPr lang="en-US"/>
          </a:p>
        </p:txBody>
      </p:sp>
    </p:spTree>
    <p:extLst>
      <p:ext uri="{BB962C8B-B14F-4D97-AF65-F5344CB8AC3E}">
        <p14:creationId xmlns:p14="http://schemas.microsoft.com/office/powerpoint/2010/main" val="2294183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4" name="Picture 6" descr="wireframeOverlay-Cont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179513"/>
            <a:ext cx="8786812" cy="1441450"/>
          </a:xfrm>
          <a:prstGeom prst="rect">
            <a:avLst/>
          </a:prstGeom>
          <a:gradFill rotWithShape="0">
            <a:gsLst>
              <a:gs pos="0">
                <a:schemeClr val="tx2"/>
              </a:gs>
              <a:gs pos="100000">
                <a:schemeClr val="bg2"/>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idx="1"/>
          </p:nvPr>
        </p:nvSpPr>
        <p:spPr>
          <a:xfrm>
            <a:off x="415925" y="2756646"/>
            <a:ext cx="8308975" cy="3491753"/>
          </a:xfrm>
        </p:spPr>
        <p:txBody>
          <a:bodyPr>
            <a:normAutofit/>
          </a:bodyPr>
          <a:lstStyle>
            <a:lvl1pPr>
              <a:defRPr sz="2000"/>
            </a:lvl1pPr>
            <a:lvl2pPr>
              <a:defRPr sz="1800"/>
            </a:lvl2pPr>
            <a:lvl3pPr>
              <a:defRPr sz="18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Date Placeholder 3"/>
          <p:cNvSpPr>
            <a:spLocks noGrp="1"/>
          </p:cNvSpPr>
          <p:nvPr>
            <p:ph type="dt" sz="half" idx="10"/>
          </p:nvPr>
        </p:nvSpPr>
        <p:spPr/>
        <p:txBody>
          <a:bodyPr/>
          <a:lstStyle>
            <a:lvl1pPr>
              <a:defRPr/>
            </a:lvl1pPr>
          </a:lstStyle>
          <a:p>
            <a:pPr>
              <a:defRPr/>
            </a:pPr>
            <a:fld id="{04661A11-4C20-E04A-9FC9-144325015FFC}" type="datetimeFigureOut">
              <a:rPr lang="en-US"/>
              <a:pPr>
                <a:defRPr/>
              </a:pPr>
              <a:t>11/10/2014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37B5819-96DC-F640-A7E3-5F0774F4BD27}" type="slidenum">
              <a:rPr lang="en-US"/>
              <a:pPr>
                <a:defRPr/>
              </a:pPr>
              <a:t>‹#›</a:t>
            </a:fld>
            <a:endParaRPr lang="en-US"/>
          </a:p>
        </p:txBody>
      </p:sp>
    </p:spTree>
    <p:extLst>
      <p:ext uri="{BB962C8B-B14F-4D97-AF65-F5344CB8AC3E}">
        <p14:creationId xmlns:p14="http://schemas.microsoft.com/office/powerpoint/2010/main" val="571113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alt.">
    <p:spTree>
      <p:nvGrpSpPr>
        <p:cNvPr id="1" name=""/>
        <p:cNvGrpSpPr/>
        <p:nvPr/>
      </p:nvGrpSpPr>
      <p:grpSpPr>
        <a:xfrm>
          <a:off x="0" y="0"/>
          <a:ext cx="0" cy="0"/>
          <a:chOff x="0" y="0"/>
          <a:chExt cx="0" cy="0"/>
        </a:xfrm>
      </p:grpSpPr>
      <p:pic>
        <p:nvPicPr>
          <p:cNvPr id="4" name="Picture 7" descr="wireframeOverlay-TCFull.png"/>
          <p:cNvPicPr>
            <a:picLocks noChangeAspect="1"/>
          </p:cNvPicPr>
          <p:nvPr/>
        </p:nvPicPr>
        <p:blipFill>
          <a:blip r:embed="rId2">
            <a:extLst>
              <a:ext uri="{28A0092B-C50C-407E-A947-70E740481C1C}">
                <a14:useLocalDpi xmlns:a14="http://schemas.microsoft.com/office/drawing/2010/main" val="0"/>
              </a:ext>
            </a:extLst>
          </a:blip>
          <a:srcRect l="-198711"/>
          <a:stretch>
            <a:fillRect/>
          </a:stretch>
        </p:blipFill>
        <p:spPr bwMode="auto">
          <a:xfrm>
            <a:off x="177800" y="1179513"/>
            <a:ext cx="8788400" cy="5276850"/>
          </a:xfrm>
          <a:prstGeom prst="rect">
            <a:avLst/>
          </a:prstGeom>
          <a:gradFill rotWithShape="0">
            <a:gsLst>
              <a:gs pos="0">
                <a:schemeClr val="bg2"/>
              </a:gs>
              <a:gs pos="100000">
                <a:schemeClr val="tx2"/>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idx="1"/>
          </p:nvPr>
        </p:nvSpPr>
        <p:spPr/>
        <p:txBody>
          <a:bodyPr/>
          <a:lstStyle>
            <a:lvl1pPr>
              <a:buClrTx/>
              <a:defRPr>
                <a:solidFill>
                  <a:schemeClr val="bg1"/>
                </a:solidFill>
              </a:defRPr>
            </a:lvl1pPr>
            <a:lvl2pPr>
              <a:buClr>
                <a:schemeClr val="bg1">
                  <a:lumMod val="75000"/>
                </a:schemeClr>
              </a:buClr>
              <a:defRPr>
                <a:solidFill>
                  <a:schemeClr val="bg1"/>
                </a:solidFill>
              </a:defRPr>
            </a:lvl2pPr>
            <a:lvl3pPr>
              <a:buClrTx/>
              <a:defRPr>
                <a:solidFill>
                  <a:schemeClr val="bg1"/>
                </a:solidFill>
              </a:defRPr>
            </a:lvl3pPr>
            <a:lvl4pPr>
              <a:buClr>
                <a:schemeClr val="bg1">
                  <a:lumMod val="75000"/>
                </a:schemeClr>
              </a:buClr>
              <a:defRPr>
                <a:solidFill>
                  <a:schemeClr val="bg1"/>
                </a:solidFill>
              </a:defRPr>
            </a:lvl4pPr>
            <a:lvl5pPr>
              <a:buClrTx/>
              <a:defRPr>
                <a:solidFill>
                  <a:schemeClr val="bg1"/>
                </a:solidFill>
              </a:defRPr>
            </a:lvl5pPr>
            <a:lvl6pPr>
              <a:buClr>
                <a:schemeClr val="bg1">
                  <a:lumMod val="75000"/>
                </a:schemeClr>
              </a:buClr>
              <a:defRPr lang="en-US" sz="1800" kern="1200" dirty="0" smtClean="0">
                <a:solidFill>
                  <a:schemeClr val="bg1"/>
                </a:solidFill>
                <a:latin typeface="+mn-lt"/>
                <a:ea typeface="+mn-ea"/>
                <a:cs typeface="+mn-cs"/>
              </a:defRPr>
            </a:lvl6pPr>
            <a:lvl7pPr>
              <a:buClr>
                <a:schemeClr val="bg1"/>
              </a:buClr>
              <a:defRPr lang="en-US" sz="1800" kern="1200" dirty="0" smtClean="0">
                <a:solidFill>
                  <a:schemeClr val="bg1"/>
                </a:solidFill>
                <a:latin typeface="+mn-lt"/>
                <a:ea typeface="+mn-ea"/>
                <a:cs typeface="+mn-cs"/>
              </a:defRPr>
            </a:lvl7pPr>
            <a:lvl8pPr>
              <a:buClr>
                <a:schemeClr val="bg1">
                  <a:lumMod val="75000"/>
                </a:schemeClr>
              </a:buClr>
              <a:defRPr lang="en-US" sz="1800" kern="1200" dirty="0" smtClean="0">
                <a:solidFill>
                  <a:schemeClr val="bg1"/>
                </a:solidFill>
                <a:latin typeface="+mn-lt"/>
                <a:ea typeface="+mn-ea"/>
                <a:cs typeface="+mn-cs"/>
              </a:defRPr>
            </a:lvl8pPr>
            <a:lvl9pPr>
              <a:buClr>
                <a:schemeClr val="bg1"/>
              </a:buClr>
              <a:defRPr sz="1800" kern="1200" dirty="0">
                <a:solidFill>
                  <a:schemeClr val="bg1"/>
                </a:solidFill>
                <a:latin typeface="+mn-lt"/>
                <a:ea typeface="+mn-ea"/>
                <a:cs typeface="+mn-cs"/>
              </a:defRPr>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Date Placeholder 3"/>
          <p:cNvSpPr>
            <a:spLocks noGrp="1"/>
          </p:cNvSpPr>
          <p:nvPr>
            <p:ph type="dt" sz="half" idx="10"/>
          </p:nvPr>
        </p:nvSpPr>
        <p:spPr/>
        <p:txBody>
          <a:bodyPr/>
          <a:lstStyle>
            <a:lvl1pPr>
              <a:defRPr/>
            </a:lvl1pPr>
          </a:lstStyle>
          <a:p>
            <a:pPr>
              <a:defRPr/>
            </a:pPr>
            <a:fld id="{2DC40F21-A405-FE42-BA32-E426088EB4D5}" type="datetimeFigureOut">
              <a:rPr lang="en-US"/>
              <a:pPr>
                <a:defRPr/>
              </a:pPr>
              <a:t>11/10/2014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4FFA499-440E-F34A-9026-CA580117E0BC}" type="slidenum">
              <a:rPr lang="en-US"/>
              <a:pPr>
                <a:defRPr/>
              </a:pPr>
              <a:t>‹#›</a:t>
            </a:fld>
            <a:endParaRPr lang="en-US"/>
          </a:p>
        </p:txBody>
      </p:sp>
    </p:spTree>
    <p:extLst>
      <p:ext uri="{BB962C8B-B14F-4D97-AF65-F5344CB8AC3E}">
        <p14:creationId xmlns:p14="http://schemas.microsoft.com/office/powerpoint/2010/main" val="978659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pic>
        <p:nvPicPr>
          <p:cNvPr id="4" name="Picture 6" descr="wireframeOverlay-SectionH.png"/>
          <p:cNvPicPr>
            <a:picLocks noChangeAspect="1"/>
          </p:cNvPicPr>
          <p:nvPr/>
        </p:nvPicPr>
        <p:blipFill>
          <a:blip r:embed="rId2">
            <a:extLst>
              <a:ext uri="{28A0092B-C50C-407E-A947-70E740481C1C}">
                <a14:useLocalDpi xmlns:a14="http://schemas.microsoft.com/office/drawing/2010/main" val="0"/>
              </a:ext>
            </a:extLst>
          </a:blip>
          <a:srcRect r="-91875"/>
          <a:stretch>
            <a:fillRect/>
          </a:stretch>
        </p:blipFill>
        <p:spPr bwMode="auto">
          <a:xfrm>
            <a:off x="182563" y="1179513"/>
            <a:ext cx="8785225" cy="5276850"/>
          </a:xfrm>
          <a:prstGeom prst="rect">
            <a:avLst/>
          </a:prstGeom>
          <a:gradFill rotWithShape="0">
            <a:gsLst>
              <a:gs pos="0">
                <a:schemeClr val="tx2"/>
              </a:gs>
              <a:gs pos="100000">
                <a:schemeClr val="bg2"/>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133600" y="3429000"/>
            <a:ext cx="6591300" cy="1371600"/>
          </a:xfrm>
        </p:spPr>
        <p:txBody>
          <a:bodyPr/>
          <a:lstStyle>
            <a:lvl1pPr algn="r">
              <a:defRPr sz="4800" b="0" cap="none" baseline="0"/>
            </a:lvl1pPr>
          </a:lstStyle>
          <a:p>
            <a:r>
              <a:rPr lang="fr-FR" smtClean="0"/>
              <a:t>Cliquez et modifiez le titre</a:t>
            </a:r>
            <a:endParaRPr dirty="0"/>
          </a:p>
        </p:txBody>
      </p:sp>
      <p:sp>
        <p:nvSpPr>
          <p:cNvPr id="3" name="Text Placeholder 2"/>
          <p:cNvSpPr>
            <a:spLocks noGrp="1"/>
          </p:cNvSpPr>
          <p:nvPr>
            <p:ph type="body" idx="1"/>
          </p:nvPr>
        </p:nvSpPr>
        <p:spPr>
          <a:xfrm>
            <a:off x="2133600" y="4800599"/>
            <a:ext cx="6591300" cy="1066801"/>
          </a:xfrm>
        </p:spPr>
        <p:txBody>
          <a:bodyPr>
            <a:normAutofit/>
          </a:bodyPr>
          <a:lstStyle>
            <a:lvl1pPr marL="0" indent="0" algn="r">
              <a:spcBef>
                <a:spcPts val="30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5" name="Date Placeholder 3"/>
          <p:cNvSpPr>
            <a:spLocks noGrp="1"/>
          </p:cNvSpPr>
          <p:nvPr>
            <p:ph type="dt" sz="half" idx="10"/>
          </p:nvPr>
        </p:nvSpPr>
        <p:spPr/>
        <p:txBody>
          <a:bodyPr/>
          <a:lstStyle>
            <a:lvl1pPr>
              <a:defRPr/>
            </a:lvl1pPr>
          </a:lstStyle>
          <a:p>
            <a:pPr>
              <a:defRPr/>
            </a:pPr>
            <a:fld id="{A7B77E16-15DD-4144-9F9B-65FE5E4307C2}" type="datetimeFigureOut">
              <a:rPr lang="en-US"/>
              <a:pPr>
                <a:defRPr/>
              </a:pPr>
              <a:t>11/10/2014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B85E3FB-4E13-2448-9AB2-09B6E404AA52}" type="slidenum">
              <a:rPr lang="en-US"/>
              <a:pPr>
                <a:defRPr/>
              </a:pPr>
              <a:t>‹#›</a:t>
            </a:fld>
            <a:endParaRPr lang="en-US"/>
          </a:p>
        </p:txBody>
      </p:sp>
    </p:spTree>
    <p:extLst>
      <p:ext uri="{BB962C8B-B14F-4D97-AF65-F5344CB8AC3E}">
        <p14:creationId xmlns:p14="http://schemas.microsoft.com/office/powerpoint/2010/main" val="2899781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5" name="Picture 7" descr="wireframeOverlay-Cont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179513"/>
            <a:ext cx="8786812" cy="1441450"/>
          </a:xfrm>
          <a:prstGeom prst="rect">
            <a:avLst/>
          </a:prstGeom>
          <a:gradFill rotWithShape="0">
            <a:gsLst>
              <a:gs pos="0">
                <a:schemeClr val="tx2"/>
              </a:gs>
              <a:gs pos="100000">
                <a:schemeClr val="bg2"/>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sz="half" idx="1"/>
          </p:nvPr>
        </p:nvSpPr>
        <p:spPr>
          <a:xfrm>
            <a:off x="416859" y="2770188"/>
            <a:ext cx="3840480" cy="3464765"/>
          </a:xfrm>
        </p:spPr>
        <p:txBody>
          <a:bodyPr>
            <a:normAutofit/>
          </a:bodyPr>
          <a:lstStyle>
            <a:lvl1pPr>
              <a:spcBef>
                <a:spcPts val="1800"/>
              </a:spcBef>
              <a:defRPr sz="1800"/>
            </a:lvl1pPr>
            <a:lvl2pPr>
              <a:defRPr sz="1800"/>
            </a:lvl2pPr>
            <a:lvl3pPr>
              <a:defRPr sz="1800"/>
            </a:lvl3pPr>
            <a:lvl4pPr>
              <a:defRPr sz="1800"/>
            </a:lvl4pPr>
            <a:lvl5pPr>
              <a:defRPr sz="1800"/>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Content Placeholder 3"/>
          <p:cNvSpPr>
            <a:spLocks noGrp="1"/>
          </p:cNvSpPr>
          <p:nvPr>
            <p:ph sz="half" idx="2"/>
          </p:nvPr>
        </p:nvSpPr>
        <p:spPr>
          <a:xfrm>
            <a:off x="4873214" y="2770188"/>
            <a:ext cx="3840480" cy="3464765"/>
          </a:xfrm>
        </p:spPr>
        <p:txBody>
          <a:bodyPr>
            <a:normAutofit/>
          </a:bodyPr>
          <a:lstStyle>
            <a:lvl1pPr>
              <a:spcBef>
                <a:spcPts val="1800"/>
              </a:spcBef>
              <a:defRPr sz="1800"/>
            </a:lvl1pPr>
            <a:lvl2pPr>
              <a:defRPr sz="1800"/>
            </a:lvl2pPr>
            <a:lvl3pPr>
              <a:defRPr sz="1800"/>
            </a:lvl3pPr>
            <a:lvl4pPr>
              <a:defRPr sz="1800"/>
            </a:lvl4pPr>
            <a:lvl5pPr>
              <a:defRPr sz="1800"/>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6" name="Date Placeholder 4"/>
          <p:cNvSpPr>
            <a:spLocks noGrp="1"/>
          </p:cNvSpPr>
          <p:nvPr>
            <p:ph type="dt" sz="half" idx="10"/>
          </p:nvPr>
        </p:nvSpPr>
        <p:spPr/>
        <p:txBody>
          <a:bodyPr/>
          <a:lstStyle>
            <a:lvl1pPr>
              <a:defRPr/>
            </a:lvl1pPr>
          </a:lstStyle>
          <a:p>
            <a:pPr>
              <a:defRPr/>
            </a:pPr>
            <a:fld id="{095370C2-631C-554D-8520-CE3D27BA6D0A}" type="datetimeFigureOut">
              <a:rPr lang="en-US"/>
              <a:pPr>
                <a:defRPr/>
              </a:pPr>
              <a:t>11/10/2014</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355367D8-325A-624E-B07D-8CF0886C62E1}" type="slidenum">
              <a:rPr lang="en-US"/>
              <a:pPr>
                <a:defRPr/>
              </a:pPr>
              <a:t>‹#›</a:t>
            </a:fld>
            <a:endParaRPr lang="en-US"/>
          </a:p>
        </p:txBody>
      </p:sp>
    </p:spTree>
    <p:extLst>
      <p:ext uri="{BB962C8B-B14F-4D97-AF65-F5344CB8AC3E}">
        <p14:creationId xmlns:p14="http://schemas.microsoft.com/office/powerpoint/2010/main" val="4047142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7" name="Picture 9" descr="wireframeOverlay-Cont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179513"/>
            <a:ext cx="8786812" cy="1441450"/>
          </a:xfrm>
          <a:prstGeom prst="rect">
            <a:avLst/>
          </a:prstGeom>
          <a:gradFill rotWithShape="0">
            <a:gsLst>
              <a:gs pos="0">
                <a:schemeClr val="tx2"/>
              </a:gs>
              <a:gs pos="100000">
                <a:schemeClr val="bg2"/>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fr-FR" smtClean="0"/>
              <a:t>Cliquez et modifiez le titre</a:t>
            </a:r>
            <a:endParaRPr/>
          </a:p>
        </p:txBody>
      </p:sp>
      <p:sp>
        <p:nvSpPr>
          <p:cNvPr id="3" name="Text Placeholder 2"/>
          <p:cNvSpPr>
            <a:spLocks noGrp="1"/>
          </p:cNvSpPr>
          <p:nvPr>
            <p:ph type="body" idx="1"/>
          </p:nvPr>
        </p:nvSpPr>
        <p:spPr>
          <a:xfrm>
            <a:off x="416859" y="2675964"/>
            <a:ext cx="3840480" cy="645459"/>
          </a:xfrm>
        </p:spPr>
        <p:txBody>
          <a:bodyPr anchor="ctr">
            <a:normAutofit/>
          </a:bodyPr>
          <a:lstStyle>
            <a:lvl1pPr marL="0" indent="0" algn="ctr">
              <a:spcBef>
                <a:spcPts val="300"/>
              </a:spcBef>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416859" y="3307976"/>
            <a:ext cx="3840480" cy="2925762"/>
          </a:xfrm>
        </p:spPr>
        <p:txBody>
          <a:bodyPr>
            <a:normAutofit/>
          </a:bodyPr>
          <a:lstStyle>
            <a:lvl1pPr>
              <a:spcBef>
                <a:spcPts val="1800"/>
              </a:spcBef>
              <a:defRPr sz="1800"/>
            </a:lvl1pPr>
            <a:lvl2pPr>
              <a:defRPr sz="1800"/>
            </a:lvl2pPr>
            <a:lvl3pPr>
              <a:defRPr sz="1800"/>
            </a:lvl3pPr>
            <a:lvl4pPr>
              <a:defRPr sz="1800"/>
            </a:lvl4pPr>
            <a:lvl5pPr>
              <a:defRPr sz="1800"/>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Text Placeholder 4"/>
          <p:cNvSpPr>
            <a:spLocks noGrp="1"/>
          </p:cNvSpPr>
          <p:nvPr>
            <p:ph type="body" sz="quarter" idx="3"/>
          </p:nvPr>
        </p:nvSpPr>
        <p:spPr>
          <a:xfrm>
            <a:off x="4873752" y="2675964"/>
            <a:ext cx="3840480" cy="645459"/>
          </a:xfrm>
        </p:spPr>
        <p:txBody>
          <a:bodyPr anchor="ctr">
            <a:normAutofit/>
          </a:bodyPr>
          <a:lstStyle>
            <a:lvl1pPr marL="0" indent="0" algn="ctr">
              <a:spcBef>
                <a:spcPts val="300"/>
              </a:spcBef>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873752" y="3307976"/>
            <a:ext cx="3840480" cy="2925762"/>
          </a:xfrm>
        </p:spPr>
        <p:txBody>
          <a:bodyPr>
            <a:normAutofit/>
          </a:bodyPr>
          <a:lstStyle>
            <a:lvl1pPr>
              <a:spcBef>
                <a:spcPts val="1800"/>
              </a:spcBef>
              <a:defRPr sz="1800"/>
            </a:lvl1pPr>
            <a:lvl2pPr>
              <a:defRPr sz="1800"/>
            </a:lvl2pPr>
            <a:lvl3pPr>
              <a:defRPr sz="1800"/>
            </a:lvl3pPr>
            <a:lvl4pPr>
              <a:defRPr sz="1800"/>
            </a:lvl4pPr>
            <a:lvl5pPr>
              <a:defRPr sz="1800"/>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8" name="Date Placeholder 6"/>
          <p:cNvSpPr>
            <a:spLocks noGrp="1"/>
          </p:cNvSpPr>
          <p:nvPr>
            <p:ph type="dt" sz="half" idx="10"/>
          </p:nvPr>
        </p:nvSpPr>
        <p:spPr/>
        <p:txBody>
          <a:bodyPr/>
          <a:lstStyle>
            <a:lvl1pPr>
              <a:defRPr/>
            </a:lvl1pPr>
          </a:lstStyle>
          <a:p>
            <a:pPr>
              <a:defRPr/>
            </a:pPr>
            <a:fld id="{A390CB0E-1208-4F40-8FF0-52AB68F51915}" type="datetimeFigureOut">
              <a:rPr lang="en-US"/>
              <a:pPr>
                <a:defRPr/>
              </a:pPr>
              <a:t>11/10/2014</a:t>
            </a:fld>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73E88BAF-CC13-4549-B52D-D940CDA3C1D3}" type="slidenum">
              <a:rPr lang="en-US"/>
              <a:pPr>
                <a:defRPr/>
              </a:pPr>
              <a:t>‹#›</a:t>
            </a:fld>
            <a:endParaRPr lang="en-US"/>
          </a:p>
        </p:txBody>
      </p:sp>
    </p:spTree>
    <p:extLst>
      <p:ext uri="{BB962C8B-B14F-4D97-AF65-F5344CB8AC3E}">
        <p14:creationId xmlns:p14="http://schemas.microsoft.com/office/powerpoint/2010/main" val="2387416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3" name="Picture 5" descr="wireframeOverlay-Cont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179513"/>
            <a:ext cx="8786812" cy="1441450"/>
          </a:xfrm>
          <a:prstGeom prst="rect">
            <a:avLst/>
          </a:prstGeom>
          <a:gradFill rotWithShape="0">
            <a:gsLst>
              <a:gs pos="0">
                <a:schemeClr val="tx2"/>
              </a:gs>
              <a:gs pos="100000">
                <a:schemeClr val="bg2"/>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fr-FR" smtClean="0"/>
              <a:t>Cliquez et modifiez le titre</a:t>
            </a:r>
            <a:endParaRPr/>
          </a:p>
        </p:txBody>
      </p:sp>
      <p:sp>
        <p:nvSpPr>
          <p:cNvPr id="4" name="Date Placeholder 2"/>
          <p:cNvSpPr>
            <a:spLocks noGrp="1"/>
          </p:cNvSpPr>
          <p:nvPr>
            <p:ph type="dt" sz="half" idx="10"/>
          </p:nvPr>
        </p:nvSpPr>
        <p:spPr/>
        <p:txBody>
          <a:bodyPr/>
          <a:lstStyle>
            <a:lvl1pPr>
              <a:defRPr/>
            </a:lvl1pPr>
          </a:lstStyle>
          <a:p>
            <a:pPr>
              <a:defRPr/>
            </a:pPr>
            <a:fld id="{07385E08-BC4D-BF4D-B8B9-94F0E0543CC8}" type="datetimeFigureOut">
              <a:rPr lang="en-US"/>
              <a:pPr>
                <a:defRPr/>
              </a:pPr>
              <a:t>11/10/2014</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A2EAB6B3-8336-2C45-AEA7-F56E6FE9FC75}" type="slidenum">
              <a:rPr lang="en-US"/>
              <a:pPr>
                <a:defRPr/>
              </a:pPr>
              <a:t>‹#›</a:t>
            </a:fld>
            <a:endParaRPr lang="en-US"/>
          </a:p>
        </p:txBody>
      </p:sp>
    </p:spTree>
    <p:extLst>
      <p:ext uri="{BB962C8B-B14F-4D97-AF65-F5344CB8AC3E}">
        <p14:creationId xmlns:p14="http://schemas.microsoft.com/office/powerpoint/2010/main" val="1874948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EC4C448-5584-A84B-B15F-6F68DFB65544}" type="datetimeFigureOut">
              <a:rPr lang="en-US"/>
              <a:pPr>
                <a:defRPr/>
              </a:pPr>
              <a:t>11/10/2014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7C7C498-DD97-6142-9537-FF66BD340BF1}" type="slidenum">
              <a:rPr lang="en-US"/>
              <a:pPr>
                <a:defRPr/>
              </a:pPr>
              <a:t>‹#›</a:t>
            </a:fld>
            <a:endParaRPr lang="en-US"/>
          </a:p>
        </p:txBody>
      </p:sp>
    </p:spTree>
    <p:extLst>
      <p:ext uri="{BB962C8B-B14F-4D97-AF65-F5344CB8AC3E}">
        <p14:creationId xmlns:p14="http://schemas.microsoft.com/office/powerpoint/2010/main" val="2164604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5" name="Picture 7" descr="wireframeOverlay-ContentCap.png"/>
          <p:cNvPicPr>
            <a:picLocks noChangeAspect="1"/>
          </p:cNvPicPr>
          <p:nvPr/>
        </p:nvPicPr>
        <p:blipFill>
          <a:blip r:embed="rId2">
            <a:extLst>
              <a:ext uri="{28A0092B-C50C-407E-A947-70E740481C1C}">
                <a14:useLocalDpi xmlns:a14="http://schemas.microsoft.com/office/drawing/2010/main" val="0"/>
              </a:ext>
            </a:extLst>
          </a:blip>
          <a:srcRect b="-135870"/>
          <a:stretch>
            <a:fillRect/>
          </a:stretch>
        </p:blipFill>
        <p:spPr bwMode="auto">
          <a:xfrm>
            <a:off x="182563" y="1179513"/>
            <a:ext cx="4229100" cy="5273675"/>
          </a:xfrm>
          <a:prstGeom prst="rect">
            <a:avLst/>
          </a:prstGeom>
          <a:gradFill rotWithShape="0">
            <a:gsLst>
              <a:gs pos="0">
                <a:schemeClr val="bg2"/>
              </a:gs>
              <a:gs pos="100000">
                <a:schemeClr val="tx2"/>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16859" y="1680882"/>
            <a:ext cx="3697941" cy="1162050"/>
          </a:xfrm>
        </p:spPr>
        <p:txBody>
          <a:bodyPr/>
          <a:lstStyle>
            <a:lvl1pPr algn="l">
              <a:defRPr sz="2800" b="0">
                <a:solidFill>
                  <a:schemeClr val="bg1"/>
                </a:solidFill>
              </a:defRPr>
            </a:lvl1pPr>
          </a:lstStyle>
          <a:p>
            <a:r>
              <a:rPr lang="fr-FR" smtClean="0"/>
              <a:t>Cliquez et modifiez le titre</a:t>
            </a:r>
            <a:endParaRPr/>
          </a:p>
        </p:txBody>
      </p:sp>
      <p:sp>
        <p:nvSpPr>
          <p:cNvPr id="3" name="Content Placeholder 2"/>
          <p:cNvSpPr>
            <a:spLocks noGrp="1"/>
          </p:cNvSpPr>
          <p:nvPr>
            <p:ph idx="1"/>
          </p:nvPr>
        </p:nvSpPr>
        <p:spPr>
          <a:xfrm>
            <a:off x="4612341" y="1600200"/>
            <a:ext cx="4101353" cy="46529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Text Placeholder 3"/>
          <p:cNvSpPr>
            <a:spLocks noGrp="1"/>
          </p:cNvSpPr>
          <p:nvPr>
            <p:ph type="body" sz="half" idx="2"/>
          </p:nvPr>
        </p:nvSpPr>
        <p:spPr>
          <a:xfrm>
            <a:off x="416859" y="2837329"/>
            <a:ext cx="3697941" cy="3415834"/>
          </a:xfrm>
        </p:spPr>
        <p:txBody>
          <a:bodyPr rtlCol="0">
            <a:normAutofit/>
          </a:bodyPr>
          <a:lstStyle>
            <a:lvl1pPr marL="0" indent="0">
              <a:spcBef>
                <a:spcPts val="600"/>
              </a:spcBef>
              <a:buNone/>
              <a:defRPr sz="1600" kern="1200">
                <a:solidFill>
                  <a:schemeClr val="bg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6" name="Date Placeholder 4"/>
          <p:cNvSpPr>
            <a:spLocks noGrp="1"/>
          </p:cNvSpPr>
          <p:nvPr>
            <p:ph type="dt" sz="half" idx="10"/>
          </p:nvPr>
        </p:nvSpPr>
        <p:spPr/>
        <p:txBody>
          <a:bodyPr/>
          <a:lstStyle>
            <a:lvl1pPr>
              <a:defRPr/>
            </a:lvl1pPr>
          </a:lstStyle>
          <a:p>
            <a:pPr>
              <a:defRPr/>
            </a:pPr>
            <a:fld id="{B9C0D15F-82E6-CD40-9C89-B80BB84175CC}" type="datetimeFigureOut">
              <a:rPr lang="en-US"/>
              <a:pPr>
                <a:defRPr/>
              </a:pPr>
              <a:t>11/10/2014</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869E4CF9-DE7A-ED46-BAAA-6D488C007AC2}" type="slidenum">
              <a:rPr lang="en-US"/>
              <a:pPr>
                <a:defRPr/>
              </a:pPr>
              <a:t>‹#›</a:t>
            </a:fld>
            <a:endParaRPr lang="en-US"/>
          </a:p>
        </p:txBody>
      </p:sp>
    </p:spTree>
    <p:extLst>
      <p:ext uri="{BB962C8B-B14F-4D97-AF65-F5344CB8AC3E}">
        <p14:creationId xmlns:p14="http://schemas.microsoft.com/office/powerpoint/2010/main" val="34022521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2.png"/><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15925" y="1457325"/>
            <a:ext cx="83089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fr-FR"/>
              <a:t>Cliquez et modifiez le titre</a:t>
            </a:r>
          </a:p>
        </p:txBody>
      </p:sp>
      <p:sp>
        <p:nvSpPr>
          <p:cNvPr id="1027" name="Text Placeholder 2"/>
          <p:cNvSpPr>
            <a:spLocks noGrp="1"/>
          </p:cNvSpPr>
          <p:nvPr>
            <p:ph type="body" idx="1"/>
          </p:nvPr>
        </p:nvSpPr>
        <p:spPr bwMode="auto">
          <a:xfrm>
            <a:off x="415925" y="2770188"/>
            <a:ext cx="8308975"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Date Placeholder 3"/>
          <p:cNvSpPr>
            <a:spLocks noGrp="1"/>
          </p:cNvSpPr>
          <p:nvPr>
            <p:ph type="dt" sz="half" idx="2"/>
          </p:nvPr>
        </p:nvSpPr>
        <p:spPr>
          <a:xfrm>
            <a:off x="6450013" y="6454775"/>
            <a:ext cx="2398712" cy="228600"/>
          </a:xfrm>
          <a:prstGeom prst="rect">
            <a:avLst/>
          </a:prstGeom>
        </p:spPr>
        <p:txBody>
          <a:bodyPr vert="horz" lIns="91440" tIns="45720" rIns="91440" bIns="45720" rtlCol="0" anchor="ctr"/>
          <a:lstStyle>
            <a:lvl1pPr algn="r" fontAlgn="auto">
              <a:spcBef>
                <a:spcPts val="0"/>
              </a:spcBef>
              <a:spcAft>
                <a:spcPts val="0"/>
              </a:spcAft>
              <a:defRPr sz="1000">
                <a:solidFill>
                  <a:schemeClr val="tx1">
                    <a:lumMod val="75000"/>
                    <a:lumOff val="25000"/>
                  </a:schemeClr>
                </a:solidFill>
                <a:latin typeface="+mn-lt"/>
                <a:ea typeface="+mn-ea"/>
                <a:cs typeface="+mn-cs"/>
              </a:defRPr>
            </a:lvl1pPr>
          </a:lstStyle>
          <a:p>
            <a:pPr>
              <a:defRPr/>
            </a:pPr>
            <a:fld id="{B7B8FCF9-A260-CA49-93D1-45F42D8E1675}" type="datetimeFigureOut">
              <a:rPr lang="en-US"/>
              <a:pPr>
                <a:defRPr/>
              </a:pPr>
              <a:t>11/10/2014</a:t>
            </a:fld>
            <a:endParaRPr lang="en-US"/>
          </a:p>
        </p:txBody>
      </p:sp>
      <p:sp>
        <p:nvSpPr>
          <p:cNvPr id="5" name="Footer Placeholder 4"/>
          <p:cNvSpPr>
            <a:spLocks noGrp="1"/>
          </p:cNvSpPr>
          <p:nvPr>
            <p:ph type="ftr" sz="quarter" idx="3"/>
          </p:nvPr>
        </p:nvSpPr>
        <p:spPr>
          <a:xfrm>
            <a:off x="260350" y="6454775"/>
            <a:ext cx="3657600" cy="228600"/>
          </a:xfrm>
          <a:prstGeom prst="rect">
            <a:avLst/>
          </a:prstGeom>
        </p:spPr>
        <p:txBody>
          <a:bodyPr vert="horz" lIns="91440" tIns="45720" rIns="91440" bIns="45720" rtlCol="0" anchor="ctr"/>
          <a:lstStyle>
            <a:lvl1pPr algn="l" fontAlgn="auto">
              <a:spcBef>
                <a:spcPts val="0"/>
              </a:spcBef>
              <a:spcAft>
                <a:spcPts val="0"/>
              </a:spcAft>
              <a:defRPr sz="1000">
                <a:solidFill>
                  <a:schemeClr val="tx1">
                    <a:lumMod val="75000"/>
                    <a:lumOff val="2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8382000" y="1219200"/>
            <a:ext cx="533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bg1"/>
                </a:solidFill>
                <a:latin typeface="+mn-lt"/>
                <a:ea typeface="+mn-ea"/>
                <a:cs typeface="+mn-cs"/>
              </a:defRPr>
            </a:lvl1pPr>
          </a:lstStyle>
          <a:p>
            <a:pPr>
              <a:defRPr/>
            </a:pPr>
            <a:fld id="{BF5A3F83-5D99-3B48-AB2A-E14FD1518AC6}" type="slidenum">
              <a:rPr lang="en-US"/>
              <a:pPr>
                <a:defRPr/>
              </a:pPr>
              <a:t>‹#›</a:t>
            </a:fld>
            <a:endParaRPr lang="en-US"/>
          </a:p>
        </p:txBody>
      </p:sp>
      <p:pic>
        <p:nvPicPr>
          <p:cNvPr id="1031" name="Picture 6" descr="HomeButton.png">
            <a:hlinkClick r:id="" action="ppaction://hlinkshowjump?jump=firstslide"/>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552450" y="525463"/>
            <a:ext cx="4572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9" descr="DirectionalButtons-Full.pn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7826375" y="525463"/>
            <a:ext cx="7524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23"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Lst>
  <p:txStyles>
    <p:titleStyle>
      <a:lvl1pPr algn="l" rtl="0" eaLnBrk="0" fontAlgn="base" hangingPunct="0">
        <a:spcBef>
          <a:spcPct val="0"/>
        </a:spcBef>
        <a:spcAft>
          <a:spcPct val="0"/>
        </a:spcAft>
        <a:defRPr sz="3600" kern="1200">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3600">
          <a:solidFill>
            <a:schemeClr val="bg1"/>
          </a:solidFill>
          <a:latin typeface="Calibri" charset="0"/>
          <a:ea typeface="ＭＳ Ｐゴシック" charset="0"/>
          <a:cs typeface="ＭＳ Ｐゴシック" charset="0"/>
        </a:defRPr>
      </a:lvl2pPr>
      <a:lvl3pPr algn="l" rtl="0" eaLnBrk="0" fontAlgn="base" hangingPunct="0">
        <a:spcBef>
          <a:spcPct val="0"/>
        </a:spcBef>
        <a:spcAft>
          <a:spcPct val="0"/>
        </a:spcAft>
        <a:defRPr sz="3600">
          <a:solidFill>
            <a:schemeClr val="bg1"/>
          </a:solidFill>
          <a:latin typeface="Calibri" charset="0"/>
          <a:ea typeface="ＭＳ Ｐゴシック" charset="0"/>
          <a:cs typeface="ＭＳ Ｐゴシック" charset="0"/>
        </a:defRPr>
      </a:lvl3pPr>
      <a:lvl4pPr algn="l" rtl="0" eaLnBrk="0" fontAlgn="base" hangingPunct="0">
        <a:spcBef>
          <a:spcPct val="0"/>
        </a:spcBef>
        <a:spcAft>
          <a:spcPct val="0"/>
        </a:spcAft>
        <a:defRPr sz="3600">
          <a:solidFill>
            <a:schemeClr val="bg1"/>
          </a:solidFill>
          <a:latin typeface="Calibri" charset="0"/>
          <a:ea typeface="ＭＳ Ｐゴシック" charset="0"/>
          <a:cs typeface="ＭＳ Ｐゴシック" charset="0"/>
        </a:defRPr>
      </a:lvl4pPr>
      <a:lvl5pPr algn="l" rtl="0" eaLnBrk="0" fontAlgn="base" hangingPunct="0">
        <a:spcBef>
          <a:spcPct val="0"/>
        </a:spcBef>
        <a:spcAft>
          <a:spcPct val="0"/>
        </a:spcAft>
        <a:defRPr sz="3600">
          <a:solidFill>
            <a:schemeClr val="bg1"/>
          </a:solidFill>
          <a:latin typeface="Calibri" charset="0"/>
          <a:ea typeface="ＭＳ Ｐゴシック" charset="0"/>
          <a:cs typeface="ＭＳ Ｐゴシック" charset="0"/>
        </a:defRPr>
      </a:lvl5pPr>
      <a:lvl6pPr marL="457200" algn="l" rtl="0" fontAlgn="base">
        <a:spcBef>
          <a:spcPct val="0"/>
        </a:spcBef>
        <a:spcAft>
          <a:spcPct val="0"/>
        </a:spcAft>
        <a:defRPr sz="3600">
          <a:solidFill>
            <a:schemeClr val="bg1"/>
          </a:solidFill>
          <a:latin typeface="Calibri" charset="0"/>
          <a:ea typeface="ＭＳ Ｐゴシック" charset="0"/>
          <a:cs typeface="ＭＳ Ｐゴシック" charset="0"/>
        </a:defRPr>
      </a:lvl6pPr>
      <a:lvl7pPr marL="914400" algn="l" rtl="0" fontAlgn="base">
        <a:spcBef>
          <a:spcPct val="0"/>
        </a:spcBef>
        <a:spcAft>
          <a:spcPct val="0"/>
        </a:spcAft>
        <a:defRPr sz="3600">
          <a:solidFill>
            <a:schemeClr val="bg1"/>
          </a:solidFill>
          <a:latin typeface="Calibri" charset="0"/>
          <a:ea typeface="ＭＳ Ｐゴシック" charset="0"/>
          <a:cs typeface="ＭＳ Ｐゴシック" charset="0"/>
        </a:defRPr>
      </a:lvl7pPr>
      <a:lvl8pPr marL="1371600" algn="l" rtl="0" fontAlgn="base">
        <a:spcBef>
          <a:spcPct val="0"/>
        </a:spcBef>
        <a:spcAft>
          <a:spcPct val="0"/>
        </a:spcAft>
        <a:defRPr sz="3600">
          <a:solidFill>
            <a:schemeClr val="bg1"/>
          </a:solidFill>
          <a:latin typeface="Calibri" charset="0"/>
          <a:ea typeface="ＭＳ Ｐゴシック" charset="0"/>
          <a:cs typeface="ＭＳ Ｐゴシック" charset="0"/>
        </a:defRPr>
      </a:lvl8pPr>
      <a:lvl9pPr marL="1828800" algn="l" rtl="0" fontAlgn="base">
        <a:spcBef>
          <a:spcPct val="0"/>
        </a:spcBef>
        <a:spcAft>
          <a:spcPct val="0"/>
        </a:spcAft>
        <a:defRPr sz="3600">
          <a:solidFill>
            <a:schemeClr val="bg1"/>
          </a:solidFill>
          <a:latin typeface="Calibri" charset="0"/>
          <a:ea typeface="ＭＳ Ｐゴシック" charset="0"/>
          <a:cs typeface="ＭＳ Ｐゴシック" charset="0"/>
        </a:defRPr>
      </a:lvl9pPr>
    </p:titleStyle>
    <p:bodyStyle>
      <a:lvl1pPr marL="228600" indent="-228600" algn="l" rtl="0" eaLnBrk="0" fontAlgn="base" hangingPunct="0">
        <a:spcBef>
          <a:spcPts val="2000"/>
        </a:spcBef>
        <a:spcAft>
          <a:spcPct val="0"/>
        </a:spcAft>
        <a:buClr>
          <a:srgbClr val="7F7F7F"/>
        </a:buClr>
        <a:buSzPct val="70000"/>
        <a:buFont typeface="Wingdings" charset="0"/>
        <a:buChar char="l"/>
        <a:defRPr sz="2000" kern="1200">
          <a:solidFill>
            <a:srgbClr val="404040"/>
          </a:solidFill>
          <a:latin typeface="+mn-lt"/>
          <a:ea typeface="ＭＳ Ｐゴシック" charset="0"/>
          <a:cs typeface="ＭＳ Ｐゴシック" charset="0"/>
        </a:defRPr>
      </a:lvl1pPr>
      <a:lvl2pPr marL="457200" indent="-228600" algn="l" rtl="0" eaLnBrk="0" fontAlgn="base" hangingPunct="0">
        <a:spcBef>
          <a:spcPts val="600"/>
        </a:spcBef>
        <a:spcAft>
          <a:spcPct val="0"/>
        </a:spcAft>
        <a:buClr>
          <a:srgbClr val="262626"/>
        </a:buClr>
        <a:buSzPct val="70000"/>
        <a:buFont typeface="Wingdings" charset="0"/>
        <a:buChar char="l"/>
        <a:defRPr kern="1200">
          <a:solidFill>
            <a:srgbClr val="404040"/>
          </a:solidFill>
          <a:latin typeface="+mn-lt"/>
          <a:ea typeface="ＭＳ Ｐゴシック" charset="0"/>
          <a:cs typeface="+mn-cs"/>
        </a:defRPr>
      </a:lvl2pPr>
      <a:lvl3pPr marL="685800" indent="-228600" algn="l" rtl="0" eaLnBrk="0" fontAlgn="base" hangingPunct="0">
        <a:spcBef>
          <a:spcPts val="600"/>
        </a:spcBef>
        <a:spcAft>
          <a:spcPct val="0"/>
        </a:spcAft>
        <a:buClr>
          <a:srgbClr val="7F7F7F"/>
        </a:buClr>
        <a:buSzPct val="70000"/>
        <a:buFont typeface="Wingdings" charset="0"/>
        <a:buChar char="l"/>
        <a:defRPr kern="1200">
          <a:solidFill>
            <a:srgbClr val="404040"/>
          </a:solidFill>
          <a:latin typeface="+mn-lt"/>
          <a:ea typeface="ＭＳ Ｐゴシック" charset="0"/>
          <a:cs typeface="+mn-cs"/>
        </a:defRPr>
      </a:lvl3pPr>
      <a:lvl4pPr marL="914400" indent="-228600" algn="l" rtl="0" eaLnBrk="0" fontAlgn="base" hangingPunct="0">
        <a:spcBef>
          <a:spcPts val="600"/>
        </a:spcBef>
        <a:spcAft>
          <a:spcPct val="0"/>
        </a:spcAft>
        <a:buClr>
          <a:srgbClr val="262626"/>
        </a:buClr>
        <a:buSzPct val="70000"/>
        <a:buFont typeface="Wingdings" charset="0"/>
        <a:buChar char="l"/>
        <a:defRPr kern="1200">
          <a:solidFill>
            <a:srgbClr val="404040"/>
          </a:solidFill>
          <a:latin typeface="+mn-lt"/>
          <a:ea typeface="ＭＳ Ｐゴシック" charset="0"/>
          <a:cs typeface="+mn-cs"/>
        </a:defRPr>
      </a:lvl4pPr>
      <a:lvl5pPr marL="1143000" indent="-228600" algn="l" rtl="0" eaLnBrk="0" fontAlgn="base" hangingPunct="0">
        <a:spcBef>
          <a:spcPts val="600"/>
        </a:spcBef>
        <a:spcAft>
          <a:spcPct val="0"/>
        </a:spcAft>
        <a:buClr>
          <a:srgbClr val="7F7F7F"/>
        </a:buClr>
        <a:buSzPct val="70000"/>
        <a:buFont typeface="Wingdings" charset="0"/>
        <a:buChar char="l"/>
        <a:defRPr kern="1200">
          <a:solidFill>
            <a:srgbClr val="404040"/>
          </a:solidFill>
          <a:latin typeface="+mn-lt"/>
          <a:ea typeface="ＭＳ Ｐゴシック" charset="0"/>
          <a:cs typeface="+mn-cs"/>
        </a:defRPr>
      </a:lvl5pPr>
      <a:lvl6pPr marL="1377950" indent="-228600" algn="l" defTabSz="914400" rtl="0" eaLnBrk="1" latinLnBrk="0" hangingPunct="1">
        <a:spcBef>
          <a:spcPct val="20000"/>
        </a:spcBef>
        <a:buClr>
          <a:schemeClr val="tx1">
            <a:lumMod val="85000"/>
            <a:lumOff val="15000"/>
          </a:schemeClr>
        </a:buClr>
        <a:buSzPct val="70000"/>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1603375" indent="-228600" algn="l" defTabSz="914400" rtl="0" eaLnBrk="1" latinLnBrk="0" hangingPunct="1">
        <a:spcBef>
          <a:spcPct val="20000"/>
        </a:spcBef>
        <a:buClr>
          <a:schemeClr val="tx1">
            <a:lumMod val="50000"/>
            <a:lumOff val="50000"/>
          </a:schemeClr>
        </a:buClr>
        <a:buSzPct val="70000"/>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1830388" indent="-228600" algn="l" defTabSz="914400" rtl="0" eaLnBrk="1" latinLnBrk="0" hangingPunct="1">
        <a:spcBef>
          <a:spcPct val="20000"/>
        </a:spcBef>
        <a:buClr>
          <a:schemeClr val="tx1">
            <a:lumMod val="85000"/>
            <a:lumOff val="15000"/>
          </a:schemeClr>
        </a:buClr>
        <a:buSzPct val="70000"/>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057400" indent="-228600" algn="l" defTabSz="914400" rtl="0" eaLnBrk="1" latinLnBrk="0" hangingPunct="1">
        <a:spcBef>
          <a:spcPct val="20000"/>
        </a:spcBef>
        <a:buClr>
          <a:schemeClr val="tx1">
            <a:lumMod val="50000"/>
            <a:lumOff val="50000"/>
          </a:schemeClr>
        </a:buClr>
        <a:buSzPct val="70000"/>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png"/><Relationship Id="rId9" Type="http://schemas.openxmlformats.org/officeDocument/2006/relationships/image" Target="../media/image22.png"/><Relationship Id="rId10" Type="http://schemas.openxmlformats.org/officeDocument/2006/relationships/image" Target="../media/image23.png"/><Relationship Id="rId11"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14.jpeg"/><Relationship Id="rId5" Type="http://schemas.openxmlformats.org/officeDocument/2006/relationships/oleObject" Target="../embeddings/oleObject1.bin"/><Relationship Id="rId6" Type="http://schemas.openxmlformats.org/officeDocument/2006/relationships/package" Target="../embeddings/Document_Microsoft_Word1.docx"/><Relationship Id="rId7" Type="http://schemas.openxmlformats.org/officeDocument/2006/relationships/image" Target="../media/image24.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25.jpeg"/><Relationship Id="rId5"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Image 4" descr="ppt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338" y="1179513"/>
            <a:ext cx="8836025" cy="550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ous-titre 2"/>
          <p:cNvSpPr>
            <a:spLocks noGrp="1"/>
          </p:cNvSpPr>
          <p:nvPr>
            <p:ph type="subTitle" idx="1"/>
          </p:nvPr>
        </p:nvSpPr>
        <p:spPr>
          <a:xfrm>
            <a:off x="1511300" y="466725"/>
            <a:ext cx="5957888" cy="1403350"/>
          </a:xfrm>
        </p:spPr>
        <p:txBody>
          <a:bodyPr rtlCol="0">
            <a:noAutofit/>
          </a:bodyPr>
          <a:lstStyle/>
          <a:p>
            <a:pPr eaLnBrk="1" fontAlgn="auto" hangingPunct="1">
              <a:spcAft>
                <a:spcPts val="0"/>
              </a:spcAft>
              <a:buClr>
                <a:schemeClr val="tx1">
                  <a:lumMod val="50000"/>
                  <a:lumOff val="50000"/>
                </a:schemeClr>
              </a:buClr>
              <a:buFont typeface="Wingdings" pitchFamily="2" charset="2"/>
              <a:buNone/>
              <a:defRPr/>
            </a:pPr>
            <a:r>
              <a:rPr lang="fr-FR" sz="2000" b="1" dirty="0" smtClean="0">
                <a:solidFill>
                  <a:schemeClr val="bg2">
                    <a:lumMod val="50000"/>
                  </a:schemeClr>
                </a:solidFill>
                <a:ea typeface="+mn-ea"/>
                <a:cs typeface="+mn-cs"/>
              </a:rPr>
              <a:t>ATELIER N°3 : REFLEXION SUR L’INFORMATISATION</a:t>
            </a:r>
            <a:endParaRPr lang="fr-FR" sz="2000" dirty="0">
              <a:solidFill>
                <a:schemeClr val="bg2">
                  <a:lumMod val="50000"/>
                </a:schemeClr>
              </a:solidFill>
              <a:ea typeface="+mn-ea"/>
              <a:cs typeface="+mn-cs"/>
            </a:endParaRPr>
          </a:p>
          <a:p>
            <a:pPr eaLnBrk="1" fontAlgn="auto" hangingPunct="1">
              <a:spcAft>
                <a:spcPts val="0"/>
              </a:spcAft>
              <a:buClr>
                <a:schemeClr val="tx1">
                  <a:lumMod val="50000"/>
                  <a:lumOff val="50000"/>
                </a:schemeClr>
              </a:buClr>
              <a:buFont typeface="Wingdings" pitchFamily="2" charset="2"/>
              <a:buNone/>
              <a:defRPr/>
            </a:pPr>
            <a:endParaRPr lang="fr-FR" sz="2000" dirty="0">
              <a:solidFill>
                <a:schemeClr val="bg2">
                  <a:lumMod val="50000"/>
                </a:schemeClr>
              </a:solidFill>
              <a:ea typeface="+mn-ea"/>
              <a:cs typeface="+mn-cs"/>
            </a:endParaRPr>
          </a:p>
        </p:txBody>
      </p:sp>
      <p:sp>
        <p:nvSpPr>
          <p:cNvPr id="19459" name="ZoneTexte 1"/>
          <p:cNvSpPr txBox="1">
            <a:spLocks noChangeArrowheads="1"/>
          </p:cNvSpPr>
          <p:nvPr/>
        </p:nvSpPr>
        <p:spPr bwMode="auto">
          <a:xfrm>
            <a:off x="6599238" y="2325794"/>
            <a:ext cx="2200275"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fr-FR" sz="1800" b="1" dirty="0">
                <a:solidFill>
                  <a:srgbClr val="FFFFFF"/>
                </a:solidFill>
              </a:rPr>
              <a:t>Modérateur</a:t>
            </a:r>
          </a:p>
          <a:p>
            <a:pPr eaLnBrk="1" hangingPunct="1"/>
            <a:r>
              <a:rPr lang="fr-FR" sz="1800" b="1" dirty="0">
                <a:solidFill>
                  <a:srgbClr val="FFFFFF"/>
                </a:solidFill>
              </a:rPr>
              <a:t>M.FONGOD </a:t>
            </a:r>
          </a:p>
          <a:p>
            <a:pPr eaLnBrk="1" hangingPunct="1"/>
            <a:endParaRPr lang="fr-FR" sz="1800" b="1" dirty="0">
              <a:solidFill>
                <a:srgbClr val="FFFFFF"/>
              </a:solidFill>
            </a:endParaRPr>
          </a:p>
          <a:p>
            <a:pPr eaLnBrk="1" hangingPunct="1"/>
            <a:r>
              <a:rPr lang="fr-FR" sz="1800" b="1" dirty="0">
                <a:solidFill>
                  <a:srgbClr val="FFFFFF"/>
                </a:solidFill>
              </a:rPr>
              <a:t>Co-modérateur</a:t>
            </a:r>
          </a:p>
          <a:p>
            <a:pPr eaLnBrk="1" hangingPunct="1"/>
            <a:r>
              <a:rPr lang="fr-FR" sz="1800" b="1" dirty="0">
                <a:solidFill>
                  <a:srgbClr val="FFFFFF"/>
                </a:solidFill>
              </a:rPr>
              <a:t>M.FAOUZI</a:t>
            </a:r>
          </a:p>
          <a:p>
            <a:pPr eaLnBrk="1" hangingPunct="1"/>
            <a:endParaRPr lang="fr-FR" sz="1800" b="1" dirty="0">
              <a:solidFill>
                <a:srgbClr val="FFFFFF"/>
              </a:solidFill>
            </a:endParaRPr>
          </a:p>
          <a:p>
            <a:pPr eaLnBrk="1" hangingPunct="1"/>
            <a:r>
              <a:rPr lang="fr-FR" sz="1800" b="1" dirty="0">
                <a:solidFill>
                  <a:srgbClr val="FFFFFF"/>
                </a:solidFill>
              </a:rPr>
              <a:t>Participants</a:t>
            </a:r>
          </a:p>
          <a:p>
            <a:pPr eaLnBrk="1" hangingPunct="1"/>
            <a:r>
              <a:rPr lang="fr-FR" sz="1800" b="1" dirty="0">
                <a:solidFill>
                  <a:srgbClr val="FFFFFF"/>
                </a:solidFill>
              </a:rPr>
              <a:t>M.BIYIHA</a:t>
            </a:r>
          </a:p>
          <a:p>
            <a:pPr eaLnBrk="1" hangingPunct="1"/>
            <a:r>
              <a:rPr lang="fr-FR" sz="1800" b="1" dirty="0">
                <a:solidFill>
                  <a:srgbClr val="FFFFFF"/>
                </a:solidFill>
              </a:rPr>
              <a:t>M.AMOUGOU</a:t>
            </a:r>
          </a:p>
          <a:p>
            <a:pPr eaLnBrk="1" hangingPunct="1"/>
            <a:r>
              <a:rPr lang="fr-FR" sz="1800" b="1" dirty="0">
                <a:solidFill>
                  <a:srgbClr val="FFFFFF"/>
                </a:solidFill>
              </a:rPr>
              <a:t>M.NJOCK</a:t>
            </a:r>
          </a:p>
          <a:p>
            <a:pPr eaLnBrk="1" hangingPunct="1"/>
            <a:r>
              <a:rPr lang="fr-FR" sz="1800" b="1" dirty="0">
                <a:solidFill>
                  <a:srgbClr val="FFFFFF"/>
                </a:solidFill>
              </a:rPr>
              <a:t>M.KAMWA</a:t>
            </a:r>
          </a:p>
          <a:p>
            <a:pPr eaLnBrk="1" hangingPunct="1"/>
            <a:r>
              <a:rPr lang="fr-FR" sz="1800" b="1" dirty="0">
                <a:solidFill>
                  <a:srgbClr val="FFFFFF"/>
                </a:solidFill>
              </a:rPr>
              <a:t>M.IYA</a:t>
            </a:r>
          </a:p>
          <a:p>
            <a:pPr eaLnBrk="1" hangingPunct="1"/>
            <a:r>
              <a:rPr lang="fr-FR" sz="1800" b="1" dirty="0">
                <a:solidFill>
                  <a:srgbClr val="FFFFFF"/>
                </a:solidFill>
              </a:rPr>
              <a:t>M.NDJENG</a:t>
            </a:r>
          </a:p>
          <a:p>
            <a:pPr eaLnBrk="1" hangingPunct="1"/>
            <a:endParaRPr lang="fr-FR" sz="1800" dirty="0"/>
          </a:p>
          <a:p>
            <a:pPr eaLnBrk="1" hangingPunct="1"/>
            <a:endParaRPr lang="fr-FR" sz="1800"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Image 8" descr="seminai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0975" y="193675"/>
            <a:ext cx="8785225"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Titre 1"/>
          <p:cNvSpPr>
            <a:spLocks noGrp="1"/>
          </p:cNvSpPr>
          <p:nvPr>
            <p:ph type="title"/>
          </p:nvPr>
        </p:nvSpPr>
        <p:spPr>
          <a:xfrm>
            <a:off x="415925" y="673100"/>
            <a:ext cx="8308975" cy="1143000"/>
          </a:xfrm>
        </p:spPr>
        <p:txBody>
          <a:bodyPr/>
          <a:lstStyle/>
          <a:p>
            <a:pPr eaLnBrk="1" hangingPunct="1"/>
            <a:r>
              <a:rPr lang="fr-FR" sz="2800" b="1">
                <a:latin typeface="Calibri" charset="0"/>
              </a:rPr>
              <a:t>2-ZOOM SUR LE PASSAGE DES MARCHANDISES</a:t>
            </a:r>
          </a:p>
        </p:txBody>
      </p:sp>
      <p:sp>
        <p:nvSpPr>
          <p:cNvPr id="30723" name="ZoneTexte 2"/>
          <p:cNvSpPr txBox="1">
            <a:spLocks noChangeArrowheads="1"/>
          </p:cNvSpPr>
          <p:nvPr/>
        </p:nvSpPr>
        <p:spPr bwMode="auto">
          <a:xfrm>
            <a:off x="415925" y="2270125"/>
            <a:ext cx="8308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fr-FR" sz="1800" b="1">
                <a:solidFill>
                  <a:srgbClr val="FFFFFF"/>
                </a:solidFill>
              </a:rPr>
              <a:t>IDENTIFICATION DES FLUX PHYSIQUE ET FLUX DOCUMENTAIRES</a:t>
            </a:r>
          </a:p>
        </p:txBody>
      </p:sp>
      <p:graphicFrame>
        <p:nvGraphicFramePr>
          <p:cNvPr id="4" name="Tableau 3"/>
          <p:cNvGraphicFramePr>
            <a:graphicFrameLocks noGrp="1"/>
          </p:cNvGraphicFramePr>
          <p:nvPr>
            <p:extLst>
              <p:ext uri="{D42A27DB-BD31-4B8C-83A1-F6EECF244321}">
                <p14:modId xmlns:p14="http://schemas.microsoft.com/office/powerpoint/2010/main" val="565526505"/>
              </p:ext>
            </p:extLst>
          </p:nvPr>
        </p:nvGraphicFramePr>
        <p:xfrm>
          <a:off x="241300" y="3108325"/>
          <a:ext cx="8753475" cy="2820991"/>
        </p:xfrm>
        <a:graphic>
          <a:graphicData uri="http://schemas.openxmlformats.org/drawingml/2006/table">
            <a:tbl>
              <a:tblPr/>
              <a:tblGrid>
                <a:gridCol w="3053212"/>
                <a:gridCol w="3613435"/>
                <a:gridCol w="2086828"/>
              </a:tblGrid>
              <a:tr h="274315">
                <a:tc gridSpan="3">
                  <a:txBody>
                    <a:bodyPr/>
                    <a:lstStyle/>
                    <a:p>
                      <a:pPr algn="ctr" fontAlgn="t"/>
                      <a:r>
                        <a:rPr lang="fr-FR" sz="2800" b="1" i="0" u="none" strike="noStrike" dirty="0">
                          <a:solidFill>
                            <a:srgbClr val="000000"/>
                          </a:solidFill>
                          <a:effectLst/>
                          <a:latin typeface="Calibri"/>
                        </a:rPr>
                        <a:t>EXPORT</a:t>
                      </a:r>
                    </a:p>
                  </a:txBody>
                  <a:tcPr marL="0" marR="0" marT="0" marB="0">
                    <a:lnL>
                      <a:noFill/>
                    </a:lnL>
                    <a:lnR>
                      <a:noFill/>
                    </a:lnR>
                    <a:lnT>
                      <a:noFill/>
                    </a:lnT>
                    <a:lnB>
                      <a:noFill/>
                    </a:lnB>
                  </a:tcPr>
                </a:tc>
                <a:tc hMerge="1">
                  <a:txBody>
                    <a:bodyPr/>
                    <a:lstStyle/>
                    <a:p>
                      <a:endParaRPr lang="fr-FR"/>
                    </a:p>
                  </a:txBody>
                  <a:tcPr/>
                </a:tc>
                <a:tc hMerge="1">
                  <a:txBody>
                    <a:bodyPr/>
                    <a:lstStyle/>
                    <a:p>
                      <a:endParaRPr lang="fr-FR"/>
                    </a:p>
                  </a:txBody>
                  <a:tcPr/>
                </a:tc>
              </a:tr>
              <a:tr h="462052">
                <a:tc>
                  <a:txBody>
                    <a:bodyPr/>
                    <a:lstStyle/>
                    <a:p>
                      <a:pPr algn="ctr" fontAlgn="ctr"/>
                      <a:r>
                        <a:rPr lang="fr-FR" sz="1400" b="1" i="0" u="none" strike="noStrike" dirty="0" err="1">
                          <a:solidFill>
                            <a:srgbClr val="000000"/>
                          </a:solidFill>
                          <a:effectLst/>
                          <a:latin typeface="Calibri"/>
                        </a:rPr>
                        <a:t>Logistic</a:t>
                      </a:r>
                      <a:r>
                        <a:rPr lang="fr-FR" sz="1400" b="1" i="0" u="none" strike="noStrike" dirty="0">
                          <a:solidFill>
                            <a:srgbClr val="000000"/>
                          </a:solidFill>
                          <a:effectLst/>
                          <a:latin typeface="Calibri"/>
                        </a:rPr>
                        <a:t> Flow</a:t>
                      </a:r>
                    </a:p>
                  </a:txBody>
                  <a:tcPr marL="13345" marR="13345" marT="13342" marB="0" anchor="ctr">
                    <a:lnL>
                      <a:noFill/>
                    </a:lnL>
                    <a:lnR>
                      <a:noFill/>
                    </a:lnR>
                    <a:lnT>
                      <a:noFill/>
                    </a:lnT>
                    <a:lnB>
                      <a:noFill/>
                    </a:lnB>
                  </a:tcPr>
                </a:tc>
                <a:tc>
                  <a:txBody>
                    <a:bodyPr/>
                    <a:lstStyle/>
                    <a:p>
                      <a:pPr algn="ctr" fontAlgn="ctr"/>
                      <a:r>
                        <a:rPr lang="fr-FR" sz="1400" b="1" i="0" u="none" strike="noStrike">
                          <a:solidFill>
                            <a:srgbClr val="000000"/>
                          </a:solidFill>
                          <a:effectLst/>
                          <a:latin typeface="Calibri"/>
                        </a:rPr>
                        <a:t>Document Flow</a:t>
                      </a:r>
                    </a:p>
                  </a:txBody>
                  <a:tcPr marL="13345" marR="13345" marT="13342" marB="0" anchor="ctr">
                    <a:lnL>
                      <a:noFill/>
                    </a:lnL>
                    <a:lnR>
                      <a:noFill/>
                    </a:lnR>
                    <a:lnT>
                      <a:noFill/>
                    </a:lnT>
                    <a:lnB>
                      <a:noFill/>
                    </a:lnB>
                  </a:tcPr>
                </a:tc>
                <a:tc>
                  <a:txBody>
                    <a:bodyPr/>
                    <a:lstStyle/>
                    <a:p>
                      <a:pPr algn="ctr" fontAlgn="b"/>
                      <a:r>
                        <a:rPr lang="fr-FR" sz="1400" b="1" i="0" u="none" strike="noStrike" dirty="0" smtClean="0">
                          <a:solidFill>
                            <a:srgbClr val="000000"/>
                          </a:solidFill>
                          <a:effectLst/>
                          <a:latin typeface="Calibri"/>
                        </a:rPr>
                        <a:t>Acteurs</a:t>
                      </a:r>
                      <a:endParaRPr lang="fr-FR" sz="1400" b="1" i="0" u="none" strike="noStrike" dirty="0">
                        <a:solidFill>
                          <a:srgbClr val="000000"/>
                        </a:solidFill>
                        <a:effectLst/>
                        <a:latin typeface="Calibri"/>
                      </a:endParaRPr>
                    </a:p>
                  </a:txBody>
                  <a:tcPr marL="13345" marR="13345" marT="13342" marB="0" anchor="b">
                    <a:lnL>
                      <a:noFill/>
                    </a:lnL>
                    <a:lnR>
                      <a:noFill/>
                    </a:lnR>
                    <a:lnT>
                      <a:noFill/>
                    </a:lnT>
                    <a:lnB>
                      <a:noFill/>
                    </a:lnB>
                  </a:tcPr>
                </a:tc>
              </a:tr>
              <a:tr h="462052">
                <a:tc>
                  <a:txBody>
                    <a:bodyPr/>
                    <a:lstStyle/>
                    <a:p>
                      <a:pPr algn="l" fontAlgn="t"/>
                      <a:r>
                        <a:rPr lang="fr-FR" sz="1300" b="0" i="0" u="none" strike="noStrike" dirty="0" err="1">
                          <a:solidFill>
                            <a:srgbClr val="000000"/>
                          </a:solidFill>
                          <a:effectLst/>
                          <a:latin typeface="Calibri"/>
                        </a:rPr>
                        <a:t>Inpection</a:t>
                      </a:r>
                      <a:r>
                        <a:rPr lang="fr-FR" sz="1300" b="0" i="0" u="none" strike="noStrike" dirty="0">
                          <a:solidFill>
                            <a:srgbClr val="000000"/>
                          </a:solidFill>
                          <a:effectLst/>
                          <a:latin typeface="Calibri"/>
                        </a:rPr>
                        <a:t> avant Embarquement</a:t>
                      </a:r>
                    </a:p>
                  </a:txBody>
                  <a:tcPr marL="0" marR="0" marT="0" marB="0">
                    <a:lnL>
                      <a:noFill/>
                    </a:lnL>
                    <a:lnR>
                      <a:noFill/>
                    </a:lnR>
                    <a:lnT>
                      <a:noFill/>
                    </a:lnT>
                    <a:lnB>
                      <a:noFill/>
                    </a:lnB>
                  </a:tcPr>
                </a:tc>
                <a:tc>
                  <a:txBody>
                    <a:bodyPr/>
                    <a:lstStyle/>
                    <a:p>
                      <a:pPr algn="l" fontAlgn="t"/>
                      <a:r>
                        <a:rPr lang="fr-FR" sz="1300" b="0" i="0" u="none" strike="noStrike" dirty="0">
                          <a:solidFill>
                            <a:srgbClr val="000000"/>
                          </a:solidFill>
                          <a:effectLst/>
                          <a:latin typeface="Calibri"/>
                        </a:rPr>
                        <a:t>Autres formalités administratives préalables</a:t>
                      </a:r>
                    </a:p>
                  </a:txBody>
                  <a:tcPr marL="0" marR="0" marT="0" marB="0">
                    <a:lnL>
                      <a:noFill/>
                    </a:lnL>
                    <a:lnR>
                      <a:noFill/>
                    </a:lnR>
                    <a:lnT>
                      <a:noFill/>
                    </a:lnT>
                    <a:lnB>
                      <a:noFill/>
                    </a:lnB>
                    <a:solidFill>
                      <a:srgbClr val="EFE1A2"/>
                    </a:solidFill>
                  </a:tcPr>
                </a:tc>
                <a:tc rowSpan="6">
                  <a:txBody>
                    <a:bodyPr/>
                    <a:lstStyle/>
                    <a:p>
                      <a:pPr algn="ctr" fontAlgn="b"/>
                      <a:r>
                        <a:rPr lang="fr-FR" sz="1200" b="0" i="0" u="none" strike="noStrike" dirty="0" smtClean="0">
                          <a:solidFill>
                            <a:srgbClr val="000000"/>
                          </a:solidFill>
                          <a:effectLst/>
                          <a:latin typeface="+mn-lt"/>
                        </a:rPr>
                        <a:t>Consignataires, PEPK, Douane,</a:t>
                      </a:r>
                      <a:r>
                        <a:rPr lang="fr-FR" sz="1200" b="0" i="0" u="none" strike="noStrike" baseline="0" dirty="0" smtClean="0">
                          <a:solidFill>
                            <a:srgbClr val="000000"/>
                          </a:solidFill>
                          <a:effectLst/>
                          <a:latin typeface="+mn-lt"/>
                        </a:rPr>
                        <a:t> Acconiers,</a:t>
                      </a:r>
                    </a:p>
                    <a:p>
                      <a:pPr algn="ctr" fontAlgn="b"/>
                      <a:r>
                        <a:rPr lang="fr-FR" sz="1200" b="0" i="0" u="none" strike="noStrike" dirty="0" smtClean="0">
                          <a:solidFill>
                            <a:srgbClr val="000000"/>
                          </a:solidFill>
                          <a:effectLst/>
                          <a:latin typeface="+mn-lt"/>
                        </a:rPr>
                        <a:t>, Autres administrations , Chargeurs, </a:t>
                      </a:r>
                      <a:endParaRPr lang="fr-FR" sz="1300" b="0" i="0" u="none" strike="noStrike" dirty="0">
                        <a:solidFill>
                          <a:srgbClr val="000000"/>
                        </a:solidFill>
                        <a:effectLst/>
                        <a:latin typeface="Calibri"/>
                      </a:endParaRPr>
                    </a:p>
                  </a:txBody>
                  <a:tcPr marL="0" marR="0" marT="0" marB="0">
                    <a:lnL>
                      <a:noFill/>
                    </a:lnL>
                    <a:lnR>
                      <a:noFill/>
                    </a:lnR>
                    <a:lnT>
                      <a:noFill/>
                    </a:lnT>
                    <a:lnB>
                      <a:noFill/>
                    </a:lnB>
                  </a:tcPr>
                </a:tc>
              </a:tr>
              <a:tr h="210024">
                <a:tc>
                  <a:txBody>
                    <a:bodyPr/>
                    <a:lstStyle/>
                    <a:p>
                      <a:pPr algn="l" fontAlgn="t"/>
                      <a:r>
                        <a:rPr lang="fr-FR" sz="1300" b="0" i="0" u="none" strike="noStrike" dirty="0" smtClean="0">
                          <a:solidFill>
                            <a:srgbClr val="000000"/>
                          </a:solidFill>
                          <a:effectLst/>
                          <a:latin typeface="Calibri"/>
                        </a:rPr>
                        <a:t>Empotage </a:t>
                      </a:r>
                      <a:r>
                        <a:rPr lang="fr-FR" sz="1300" b="0" i="0" u="none" strike="noStrike" dirty="0" smtClean="0">
                          <a:solidFill>
                            <a:srgbClr val="000000"/>
                          </a:solidFill>
                          <a:effectLst/>
                          <a:latin typeface="+mn-lt"/>
                        </a:rPr>
                        <a:t>/ Contrôles Techniques</a:t>
                      </a:r>
                      <a:endParaRPr lang="fr-FR" sz="1300" b="0" i="0" u="none" strike="noStrike" dirty="0">
                        <a:solidFill>
                          <a:srgbClr val="000000"/>
                        </a:solidFill>
                        <a:effectLst/>
                        <a:latin typeface="Calibri"/>
                      </a:endParaRPr>
                    </a:p>
                  </a:txBody>
                  <a:tcPr marL="0" marR="0" marT="0" marB="0">
                    <a:lnL>
                      <a:noFill/>
                    </a:lnL>
                    <a:lnR>
                      <a:noFill/>
                    </a:lnR>
                    <a:lnT>
                      <a:noFill/>
                    </a:lnT>
                    <a:lnB>
                      <a:noFill/>
                    </a:lnB>
                  </a:tcPr>
                </a:tc>
                <a:tc>
                  <a:txBody>
                    <a:bodyPr/>
                    <a:lstStyle/>
                    <a:p>
                      <a:pPr algn="l" fontAlgn="t"/>
                      <a:r>
                        <a:rPr lang="fr-FR" sz="1300" b="0" i="0" u="none" strike="noStrike">
                          <a:solidFill>
                            <a:srgbClr val="000000"/>
                          </a:solidFill>
                          <a:effectLst/>
                          <a:latin typeface="Calibri"/>
                        </a:rPr>
                        <a:t>Rapport et Certificat Empotage</a:t>
                      </a:r>
                    </a:p>
                  </a:txBody>
                  <a:tcPr marL="0" marR="0" marT="0" marB="0">
                    <a:lnL>
                      <a:noFill/>
                    </a:lnL>
                    <a:lnR>
                      <a:noFill/>
                    </a:lnR>
                    <a:lnT>
                      <a:noFill/>
                    </a:lnT>
                    <a:lnB>
                      <a:noFill/>
                    </a:lnB>
                    <a:solidFill>
                      <a:srgbClr val="EFE1A2"/>
                    </a:solidFill>
                  </a:tcPr>
                </a:tc>
                <a:tc vMerge="1">
                  <a:txBody>
                    <a:bodyPr/>
                    <a:lstStyle/>
                    <a:p>
                      <a:pPr algn="l" fontAlgn="t"/>
                      <a:endParaRPr lang="fr-FR" sz="1300" b="0" i="0" u="none" strike="noStrike" dirty="0">
                        <a:solidFill>
                          <a:srgbClr val="000000"/>
                        </a:solidFill>
                        <a:effectLst/>
                        <a:latin typeface="Calibri"/>
                      </a:endParaRPr>
                    </a:p>
                  </a:txBody>
                  <a:tcPr marL="0" marR="0" marT="0" marB="0">
                    <a:lnL>
                      <a:noFill/>
                    </a:lnL>
                    <a:lnR>
                      <a:noFill/>
                    </a:lnR>
                    <a:lnT>
                      <a:noFill/>
                    </a:lnT>
                    <a:lnB>
                      <a:noFill/>
                    </a:lnB>
                  </a:tcPr>
                </a:tc>
              </a:tr>
              <a:tr h="210024">
                <a:tc>
                  <a:txBody>
                    <a:bodyPr/>
                    <a:lstStyle/>
                    <a:p>
                      <a:pPr algn="l" fontAlgn="t"/>
                      <a:r>
                        <a:rPr lang="fr-FR" sz="1300" b="0" i="0" u="none" strike="noStrike" dirty="0">
                          <a:solidFill>
                            <a:srgbClr val="000000"/>
                          </a:solidFill>
                          <a:effectLst/>
                          <a:latin typeface="Calibri"/>
                        </a:rPr>
                        <a:t>Contrôle guérite</a:t>
                      </a:r>
                    </a:p>
                  </a:txBody>
                  <a:tcPr marL="0" marR="0" marT="0" marB="0">
                    <a:lnL>
                      <a:noFill/>
                    </a:lnL>
                    <a:lnR>
                      <a:noFill/>
                    </a:lnR>
                    <a:lnT>
                      <a:noFill/>
                    </a:lnT>
                    <a:lnB>
                      <a:noFill/>
                    </a:lnB>
                  </a:tcPr>
                </a:tc>
                <a:tc>
                  <a:txBody>
                    <a:bodyPr/>
                    <a:lstStyle/>
                    <a:p>
                      <a:pPr algn="l" fontAlgn="t"/>
                      <a:r>
                        <a:rPr lang="fr-FR" sz="1300" b="0" i="0" u="none" strike="noStrike">
                          <a:solidFill>
                            <a:srgbClr val="000000"/>
                          </a:solidFill>
                          <a:effectLst/>
                          <a:latin typeface="Calibri"/>
                        </a:rPr>
                        <a:t>Déclaration en Douane</a:t>
                      </a:r>
                    </a:p>
                  </a:txBody>
                  <a:tcPr marL="0" marR="0" marT="0" marB="0">
                    <a:lnL>
                      <a:noFill/>
                    </a:lnL>
                    <a:lnR>
                      <a:noFill/>
                    </a:lnR>
                    <a:lnT>
                      <a:noFill/>
                    </a:lnT>
                    <a:lnB>
                      <a:noFill/>
                    </a:lnB>
                    <a:solidFill>
                      <a:srgbClr val="EFE1A2"/>
                    </a:solidFill>
                  </a:tcPr>
                </a:tc>
                <a:tc vMerge="1">
                  <a:txBody>
                    <a:bodyPr/>
                    <a:lstStyle/>
                    <a:p>
                      <a:pPr algn="l" fontAlgn="t"/>
                      <a:endParaRPr lang="fr-FR" sz="1300" b="0" i="0" u="none" strike="noStrike">
                        <a:solidFill>
                          <a:srgbClr val="000000"/>
                        </a:solidFill>
                        <a:effectLst/>
                        <a:latin typeface="Calibri"/>
                      </a:endParaRPr>
                    </a:p>
                  </a:txBody>
                  <a:tcPr marL="0" marR="0" marT="0" marB="0">
                    <a:lnL>
                      <a:noFill/>
                    </a:lnL>
                    <a:lnR>
                      <a:noFill/>
                    </a:lnR>
                    <a:lnT>
                      <a:noFill/>
                    </a:lnT>
                    <a:lnB>
                      <a:noFill/>
                    </a:lnB>
                  </a:tcPr>
                </a:tc>
              </a:tr>
              <a:tr h="210024">
                <a:tc>
                  <a:txBody>
                    <a:bodyPr/>
                    <a:lstStyle/>
                    <a:p>
                      <a:pPr algn="l" fontAlgn="t"/>
                      <a:r>
                        <a:rPr lang="fr-FR" sz="1300" b="0" i="0" u="none" strike="noStrike">
                          <a:solidFill>
                            <a:srgbClr val="000000"/>
                          </a:solidFill>
                          <a:effectLst/>
                          <a:latin typeface="Calibri"/>
                        </a:rPr>
                        <a:t>Mise en Douane</a:t>
                      </a:r>
                    </a:p>
                  </a:txBody>
                  <a:tcPr marL="0" marR="0" marT="0" marB="0">
                    <a:lnL>
                      <a:noFill/>
                    </a:lnL>
                    <a:lnR>
                      <a:noFill/>
                    </a:lnR>
                    <a:lnT>
                      <a:noFill/>
                    </a:lnT>
                    <a:lnB>
                      <a:noFill/>
                    </a:lnB>
                  </a:tcPr>
                </a:tc>
                <a:tc>
                  <a:txBody>
                    <a:bodyPr/>
                    <a:lstStyle/>
                    <a:p>
                      <a:pPr algn="l" fontAlgn="t"/>
                      <a:r>
                        <a:rPr lang="fr-FR" sz="1300" b="0" i="0" u="none" strike="noStrike">
                          <a:solidFill>
                            <a:srgbClr val="000000"/>
                          </a:solidFill>
                          <a:effectLst/>
                          <a:latin typeface="Calibri"/>
                        </a:rPr>
                        <a:t>Facturation manutention et surestarie</a:t>
                      </a:r>
                    </a:p>
                  </a:txBody>
                  <a:tcPr marL="0" marR="0" marT="0" marB="0">
                    <a:lnL>
                      <a:noFill/>
                    </a:lnL>
                    <a:lnR>
                      <a:noFill/>
                    </a:lnR>
                    <a:lnT>
                      <a:noFill/>
                    </a:lnT>
                    <a:lnB>
                      <a:noFill/>
                    </a:lnB>
                    <a:solidFill>
                      <a:srgbClr val="EFE1A2"/>
                    </a:solidFill>
                  </a:tcPr>
                </a:tc>
                <a:tc vMerge="1">
                  <a:txBody>
                    <a:bodyPr/>
                    <a:lstStyle/>
                    <a:p>
                      <a:pPr algn="l" fontAlgn="t"/>
                      <a:endParaRPr lang="fr-FR" sz="1300" b="0" i="0" u="none" strike="noStrike">
                        <a:solidFill>
                          <a:srgbClr val="000000"/>
                        </a:solidFill>
                        <a:effectLst/>
                        <a:latin typeface="Calibri"/>
                      </a:endParaRPr>
                    </a:p>
                  </a:txBody>
                  <a:tcPr marL="0" marR="0" marT="0" marB="0">
                    <a:lnL>
                      <a:noFill/>
                    </a:lnL>
                    <a:lnR>
                      <a:noFill/>
                    </a:lnR>
                    <a:lnT>
                      <a:noFill/>
                    </a:lnT>
                    <a:lnB>
                      <a:noFill/>
                    </a:lnB>
                  </a:tcPr>
                </a:tc>
              </a:tr>
              <a:tr h="420048">
                <a:tc>
                  <a:txBody>
                    <a:bodyPr/>
                    <a:lstStyle/>
                    <a:p>
                      <a:pPr algn="l" fontAlgn="t"/>
                      <a:r>
                        <a:rPr lang="fr-FR" sz="1300" b="0" i="0" u="none" strike="noStrike" dirty="0">
                          <a:solidFill>
                            <a:srgbClr val="000000"/>
                          </a:solidFill>
                          <a:effectLst/>
                          <a:latin typeface="Calibri"/>
                        </a:rPr>
                        <a:t>Mouvement marchandise MAD</a:t>
                      </a:r>
                    </a:p>
                  </a:txBody>
                  <a:tcPr marL="0" marR="0" marT="0" marB="0">
                    <a:lnL>
                      <a:noFill/>
                    </a:lnL>
                    <a:lnR>
                      <a:noFill/>
                    </a:lnR>
                    <a:lnT>
                      <a:noFill/>
                    </a:lnT>
                    <a:lnB>
                      <a:noFill/>
                    </a:lnB>
                  </a:tcPr>
                </a:tc>
                <a:tc>
                  <a:txBody>
                    <a:bodyPr/>
                    <a:lstStyle/>
                    <a:p>
                      <a:pPr algn="l" fontAlgn="t"/>
                      <a:r>
                        <a:rPr lang="fr-FR" sz="1300" b="0" i="0" u="none" strike="noStrike">
                          <a:solidFill>
                            <a:srgbClr val="000000"/>
                          </a:solidFill>
                          <a:effectLst/>
                          <a:latin typeface="Calibri"/>
                        </a:rPr>
                        <a:t>Facturation Marchandise et Paiement des redevance, droits et taxes</a:t>
                      </a:r>
                    </a:p>
                  </a:txBody>
                  <a:tcPr marL="0" marR="0" marT="0" marB="0">
                    <a:lnL>
                      <a:noFill/>
                    </a:lnL>
                    <a:lnR>
                      <a:noFill/>
                    </a:lnR>
                    <a:lnT>
                      <a:noFill/>
                    </a:lnT>
                    <a:lnB>
                      <a:noFill/>
                    </a:lnB>
                    <a:solidFill>
                      <a:srgbClr val="EFE1A2"/>
                    </a:solidFill>
                  </a:tcPr>
                </a:tc>
                <a:tc vMerge="1">
                  <a:txBody>
                    <a:bodyPr/>
                    <a:lstStyle/>
                    <a:p>
                      <a:pPr algn="l" fontAlgn="t"/>
                      <a:endParaRPr lang="fr-FR" sz="1300" b="0" i="0" u="none" strike="noStrike">
                        <a:solidFill>
                          <a:srgbClr val="000000"/>
                        </a:solidFill>
                        <a:effectLst/>
                        <a:latin typeface="Calibri"/>
                      </a:endParaRPr>
                    </a:p>
                  </a:txBody>
                  <a:tcPr marL="0" marR="0" marT="0" marB="0">
                    <a:lnL>
                      <a:noFill/>
                    </a:lnL>
                    <a:lnR>
                      <a:noFill/>
                    </a:lnR>
                    <a:lnT>
                      <a:noFill/>
                    </a:lnT>
                    <a:lnB>
                      <a:noFill/>
                    </a:lnB>
                  </a:tcPr>
                </a:tc>
              </a:tr>
              <a:tr h="420048">
                <a:tc>
                  <a:txBody>
                    <a:bodyPr/>
                    <a:lstStyle/>
                    <a:p>
                      <a:pPr algn="l" fontAlgn="t"/>
                      <a:r>
                        <a:rPr lang="fr-FR" sz="1300" b="0" i="0" u="none" strike="noStrike" dirty="0">
                          <a:solidFill>
                            <a:srgbClr val="000000"/>
                          </a:solidFill>
                          <a:effectLst/>
                          <a:latin typeface="Calibri"/>
                        </a:rPr>
                        <a:t>Embarquement</a:t>
                      </a:r>
                    </a:p>
                  </a:txBody>
                  <a:tcPr marL="0" marR="0" marT="0" marB="0">
                    <a:lnL>
                      <a:noFill/>
                    </a:lnL>
                    <a:lnR>
                      <a:noFill/>
                    </a:lnR>
                    <a:lnT>
                      <a:noFill/>
                    </a:lnT>
                    <a:lnB>
                      <a:noFill/>
                    </a:lnB>
                  </a:tcPr>
                </a:tc>
                <a:tc>
                  <a:txBody>
                    <a:bodyPr/>
                    <a:lstStyle/>
                    <a:p>
                      <a:pPr algn="l" fontAlgn="t"/>
                      <a:r>
                        <a:rPr lang="fr-FR" sz="1300" b="0" i="0" u="none" strike="noStrike" dirty="0">
                          <a:solidFill>
                            <a:srgbClr val="000000"/>
                          </a:solidFill>
                          <a:effectLst/>
                          <a:latin typeface="Calibri"/>
                        </a:rPr>
                        <a:t>formulaire FAL de l'OMI n° 2, déclaration de la cargaison (manifeste)</a:t>
                      </a:r>
                    </a:p>
                  </a:txBody>
                  <a:tcPr marL="0" marR="0" marT="0" marB="0">
                    <a:lnL>
                      <a:noFill/>
                    </a:lnL>
                    <a:lnR>
                      <a:noFill/>
                    </a:lnR>
                    <a:lnT>
                      <a:noFill/>
                    </a:lnT>
                    <a:lnB>
                      <a:noFill/>
                    </a:lnB>
                    <a:solidFill>
                      <a:srgbClr val="EFE1A2"/>
                    </a:solidFill>
                  </a:tcPr>
                </a:tc>
                <a:tc vMerge="1">
                  <a:txBody>
                    <a:bodyPr/>
                    <a:lstStyle/>
                    <a:p>
                      <a:pPr algn="l" fontAlgn="t"/>
                      <a:endParaRPr lang="fr-FR" sz="1300" b="0" i="0" u="none" strike="noStrike" dirty="0">
                        <a:solidFill>
                          <a:srgbClr val="000000"/>
                        </a:solidFill>
                        <a:effectLst/>
                        <a:latin typeface="Calibri"/>
                      </a:endParaRPr>
                    </a:p>
                  </a:txBody>
                  <a:tcPr marL="0" marR="0" marT="0" marB="0">
                    <a:lnL>
                      <a:noFill/>
                    </a:lnL>
                    <a:lnR>
                      <a:noFill/>
                    </a:lnR>
                    <a:lnT>
                      <a:noFill/>
                    </a:lnT>
                    <a:lnB>
                      <a:noFill/>
                    </a:lnB>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Image 8" descr="seminai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0975" y="184150"/>
            <a:ext cx="8785225"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6" name="Titre 1"/>
          <p:cNvSpPr>
            <a:spLocks noGrp="1"/>
          </p:cNvSpPr>
          <p:nvPr>
            <p:ph type="title"/>
          </p:nvPr>
        </p:nvSpPr>
        <p:spPr>
          <a:xfrm>
            <a:off x="415925" y="673100"/>
            <a:ext cx="8308975" cy="1143000"/>
          </a:xfrm>
        </p:spPr>
        <p:txBody>
          <a:bodyPr/>
          <a:lstStyle/>
          <a:p>
            <a:pPr eaLnBrk="1" hangingPunct="1"/>
            <a:r>
              <a:rPr lang="fr-FR" sz="2800" b="1">
                <a:latin typeface="Calibri" charset="0"/>
              </a:rPr>
              <a:t>ZOOM SUR LE PASSAGE DES MARCHANDISES</a:t>
            </a:r>
          </a:p>
        </p:txBody>
      </p:sp>
      <p:sp>
        <p:nvSpPr>
          <p:cNvPr id="31747" name="ZoneTexte 2"/>
          <p:cNvSpPr txBox="1">
            <a:spLocks noChangeArrowheads="1"/>
          </p:cNvSpPr>
          <p:nvPr/>
        </p:nvSpPr>
        <p:spPr bwMode="auto">
          <a:xfrm>
            <a:off x="415925" y="2270125"/>
            <a:ext cx="8308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fr-FR" sz="1800" b="1">
                <a:solidFill>
                  <a:schemeClr val="bg1"/>
                </a:solidFill>
              </a:rPr>
              <a:t>IDENTIFICATION DES FLUX PHYSIQUE ET FLUX DOCUMENTAIRES</a:t>
            </a:r>
          </a:p>
        </p:txBody>
      </p:sp>
      <p:graphicFrame>
        <p:nvGraphicFramePr>
          <p:cNvPr id="5" name="Tableau 4"/>
          <p:cNvGraphicFramePr>
            <a:graphicFrameLocks noGrp="1"/>
          </p:cNvGraphicFramePr>
          <p:nvPr/>
        </p:nvGraphicFramePr>
        <p:xfrm>
          <a:off x="487363" y="3138488"/>
          <a:ext cx="7937500" cy="2908938"/>
        </p:xfrm>
        <a:graphic>
          <a:graphicData uri="http://schemas.openxmlformats.org/drawingml/2006/table">
            <a:tbl>
              <a:tblPr/>
              <a:tblGrid>
                <a:gridCol w="2768600"/>
                <a:gridCol w="3276600"/>
                <a:gridCol w="1892300"/>
              </a:tblGrid>
              <a:tr h="426626">
                <a:tc gridSpan="3">
                  <a:txBody>
                    <a:bodyPr/>
                    <a:lstStyle/>
                    <a:p>
                      <a:pPr algn="ctr" fontAlgn="t"/>
                      <a:r>
                        <a:rPr lang="fr-FR" sz="2800" b="1" i="0" u="none" strike="noStrike" dirty="0">
                          <a:solidFill>
                            <a:srgbClr val="000000"/>
                          </a:solidFill>
                          <a:effectLst/>
                          <a:latin typeface="Calibri"/>
                        </a:rPr>
                        <a:t>TRANSIT</a:t>
                      </a:r>
                    </a:p>
                  </a:txBody>
                  <a:tcPr marL="0" marR="0" marT="0" marB="0">
                    <a:lnL>
                      <a:noFill/>
                    </a:lnL>
                    <a:lnR>
                      <a:noFill/>
                    </a:lnR>
                    <a:lnT>
                      <a:noFill/>
                    </a:lnT>
                    <a:lnB>
                      <a:noFill/>
                    </a:lnB>
                  </a:tcPr>
                </a:tc>
                <a:tc hMerge="1">
                  <a:txBody>
                    <a:bodyPr/>
                    <a:lstStyle/>
                    <a:p>
                      <a:endParaRPr lang="fr-FR"/>
                    </a:p>
                  </a:txBody>
                  <a:tcPr/>
                </a:tc>
                <a:tc hMerge="1">
                  <a:txBody>
                    <a:bodyPr/>
                    <a:lstStyle/>
                    <a:p>
                      <a:endParaRPr lang="fr-FR"/>
                    </a:p>
                  </a:txBody>
                  <a:tcPr/>
                </a:tc>
              </a:tr>
              <a:tr h="287598">
                <a:tc>
                  <a:txBody>
                    <a:bodyPr/>
                    <a:lstStyle/>
                    <a:p>
                      <a:pPr algn="ctr" fontAlgn="ctr"/>
                      <a:r>
                        <a:rPr lang="fr-FR" sz="1800" b="1" i="0" u="none" strike="noStrike" dirty="0" err="1">
                          <a:solidFill>
                            <a:srgbClr val="000000"/>
                          </a:solidFill>
                          <a:effectLst/>
                          <a:latin typeface="Calibri"/>
                        </a:rPr>
                        <a:t>Logistic</a:t>
                      </a:r>
                      <a:r>
                        <a:rPr lang="fr-FR" sz="1800" b="1" i="0" u="none" strike="noStrike" dirty="0">
                          <a:solidFill>
                            <a:srgbClr val="000000"/>
                          </a:solidFill>
                          <a:effectLst/>
                          <a:latin typeface="Calibri"/>
                        </a:rPr>
                        <a:t> Flow</a:t>
                      </a:r>
                    </a:p>
                  </a:txBody>
                  <a:tcPr marL="13344" marR="13344" marT="13338" marB="0" anchor="ctr">
                    <a:lnL>
                      <a:noFill/>
                    </a:lnL>
                    <a:lnR>
                      <a:noFill/>
                    </a:lnR>
                    <a:lnT>
                      <a:noFill/>
                    </a:lnT>
                    <a:lnB>
                      <a:noFill/>
                    </a:lnB>
                  </a:tcPr>
                </a:tc>
                <a:tc>
                  <a:txBody>
                    <a:bodyPr/>
                    <a:lstStyle/>
                    <a:p>
                      <a:pPr algn="ctr" fontAlgn="ctr"/>
                      <a:r>
                        <a:rPr lang="fr-FR" sz="1800" b="1" i="0" u="none" strike="noStrike">
                          <a:solidFill>
                            <a:srgbClr val="000000"/>
                          </a:solidFill>
                          <a:effectLst/>
                          <a:latin typeface="Calibri"/>
                        </a:rPr>
                        <a:t>Document Flow</a:t>
                      </a:r>
                    </a:p>
                  </a:txBody>
                  <a:tcPr marL="13344" marR="13344" marT="13338" marB="0" anchor="ctr">
                    <a:lnL>
                      <a:noFill/>
                    </a:lnL>
                    <a:lnR>
                      <a:noFill/>
                    </a:lnR>
                    <a:lnT>
                      <a:noFill/>
                    </a:lnT>
                    <a:lnB>
                      <a:noFill/>
                    </a:lnB>
                    <a:solidFill>
                      <a:srgbClr val="EFE1A2"/>
                    </a:solidFill>
                  </a:tcPr>
                </a:tc>
                <a:tc>
                  <a:txBody>
                    <a:bodyPr/>
                    <a:lstStyle/>
                    <a:p>
                      <a:pPr algn="ctr" fontAlgn="b"/>
                      <a:r>
                        <a:rPr lang="fr-FR" sz="1800" b="1" i="0" u="none" strike="noStrike" dirty="0" smtClean="0">
                          <a:solidFill>
                            <a:srgbClr val="000000"/>
                          </a:solidFill>
                          <a:effectLst/>
                          <a:latin typeface="Calibri"/>
                        </a:rPr>
                        <a:t>Acteurs</a:t>
                      </a:r>
                      <a:endParaRPr lang="fr-FR" sz="1800" b="1" i="0" u="none" strike="noStrike" dirty="0">
                        <a:solidFill>
                          <a:srgbClr val="000000"/>
                        </a:solidFill>
                        <a:effectLst/>
                        <a:latin typeface="Calibri"/>
                      </a:endParaRPr>
                    </a:p>
                  </a:txBody>
                  <a:tcPr marL="13344" marR="13344" marT="13338" marB="0" anchor="b">
                    <a:lnL>
                      <a:noFill/>
                    </a:lnL>
                    <a:lnR>
                      <a:noFill/>
                    </a:lnR>
                    <a:lnT>
                      <a:noFill/>
                    </a:lnT>
                    <a:lnB>
                      <a:noFill/>
                    </a:lnB>
                  </a:tcPr>
                </a:tc>
              </a:tr>
              <a:tr h="487573">
                <a:tc>
                  <a:txBody>
                    <a:bodyPr/>
                    <a:lstStyle/>
                    <a:p>
                      <a:pPr algn="l" fontAlgn="b"/>
                      <a:r>
                        <a:rPr lang="fr-FR" sz="1600" b="0" i="0" u="none" strike="noStrike">
                          <a:solidFill>
                            <a:srgbClr val="000000"/>
                          </a:solidFill>
                          <a:effectLst/>
                          <a:latin typeface="Calibri"/>
                        </a:rPr>
                        <a:t>Déchargement</a:t>
                      </a:r>
                    </a:p>
                  </a:txBody>
                  <a:tcPr marL="0" marR="0" marT="0" marB="0" anchor="b">
                    <a:lnL>
                      <a:noFill/>
                    </a:lnL>
                    <a:lnR>
                      <a:noFill/>
                    </a:lnR>
                    <a:lnT>
                      <a:noFill/>
                    </a:lnT>
                    <a:lnB>
                      <a:noFill/>
                    </a:lnB>
                  </a:tcPr>
                </a:tc>
                <a:tc>
                  <a:txBody>
                    <a:bodyPr/>
                    <a:lstStyle/>
                    <a:p>
                      <a:pPr algn="l" fontAlgn="b"/>
                      <a:r>
                        <a:rPr lang="fr-FR" sz="1600" b="0" i="0" u="none" strike="noStrike" dirty="0">
                          <a:solidFill>
                            <a:srgbClr val="000000"/>
                          </a:solidFill>
                          <a:effectLst/>
                          <a:latin typeface="Calibri"/>
                        </a:rPr>
                        <a:t>Déclaration en douane (IM8, Caution , paiement)</a:t>
                      </a:r>
                    </a:p>
                  </a:txBody>
                  <a:tcPr marL="0" marR="0" marT="0" marB="0" anchor="b">
                    <a:lnL>
                      <a:noFill/>
                    </a:lnL>
                    <a:lnR>
                      <a:noFill/>
                    </a:lnR>
                    <a:lnT>
                      <a:noFill/>
                    </a:lnT>
                    <a:lnB>
                      <a:noFill/>
                    </a:lnB>
                    <a:solidFill>
                      <a:srgbClr val="EFE1A2"/>
                    </a:solidFill>
                  </a:tcPr>
                </a:tc>
                <a:tc rowSpan="6">
                  <a:txBody>
                    <a:bodyPr/>
                    <a:lstStyle/>
                    <a:p>
                      <a:pPr algn="ctr" fontAlgn="t"/>
                      <a:endParaRPr lang="fr-FR" sz="1600" b="0" i="1" u="none" strike="noStrike" dirty="0" smtClean="0">
                        <a:solidFill>
                          <a:srgbClr val="000000"/>
                        </a:solidFill>
                        <a:effectLst/>
                        <a:latin typeface="+mn-lt"/>
                      </a:endParaRPr>
                    </a:p>
                    <a:p>
                      <a:pPr algn="ctr" fontAlgn="b"/>
                      <a:r>
                        <a:rPr lang="fr-FR" sz="1600" b="0" i="0" u="none" strike="noStrike" dirty="0" smtClean="0">
                          <a:solidFill>
                            <a:srgbClr val="000000"/>
                          </a:solidFill>
                          <a:effectLst/>
                          <a:latin typeface="+mn-lt"/>
                        </a:rPr>
                        <a:t>Consignataires, PEPK, Douane,</a:t>
                      </a:r>
                      <a:r>
                        <a:rPr lang="fr-FR" sz="1600" b="0" i="0" u="none" strike="noStrike" baseline="0" dirty="0" smtClean="0">
                          <a:solidFill>
                            <a:srgbClr val="000000"/>
                          </a:solidFill>
                          <a:effectLst/>
                          <a:latin typeface="+mn-lt"/>
                        </a:rPr>
                        <a:t> Acconiers,</a:t>
                      </a:r>
                    </a:p>
                    <a:p>
                      <a:pPr algn="ctr" fontAlgn="b"/>
                      <a:r>
                        <a:rPr lang="fr-FR" sz="1600" b="0" i="0" u="none" strike="noStrike" dirty="0" smtClean="0">
                          <a:solidFill>
                            <a:srgbClr val="000000"/>
                          </a:solidFill>
                          <a:effectLst/>
                          <a:latin typeface="+mn-lt"/>
                        </a:rPr>
                        <a:t>, Autres administrations , Chargeurs, Organismes de gestion de Fret</a:t>
                      </a:r>
                    </a:p>
                    <a:p>
                      <a:pPr algn="l" fontAlgn="t"/>
                      <a:endParaRPr lang="fr-FR" sz="1600" b="0" i="0" u="none" strike="noStrike" dirty="0">
                        <a:solidFill>
                          <a:srgbClr val="000000"/>
                        </a:solidFill>
                        <a:effectLst/>
                        <a:latin typeface="Calibri"/>
                      </a:endParaRPr>
                    </a:p>
                  </a:txBody>
                  <a:tcPr marL="0" marR="0" marT="0" marB="0">
                    <a:lnL>
                      <a:noFill/>
                    </a:lnL>
                    <a:lnR>
                      <a:noFill/>
                    </a:lnR>
                    <a:lnT>
                      <a:noFill/>
                    </a:lnT>
                    <a:lnB>
                      <a:noFill/>
                    </a:lnB>
                  </a:tcPr>
                </a:tc>
              </a:tr>
              <a:tr h="249106">
                <a:tc>
                  <a:txBody>
                    <a:bodyPr/>
                    <a:lstStyle/>
                    <a:p>
                      <a:pPr algn="l" fontAlgn="b"/>
                      <a:r>
                        <a:rPr lang="fr-FR" sz="1600" b="0" i="0" u="none" strike="noStrike">
                          <a:solidFill>
                            <a:srgbClr val="000000"/>
                          </a:solidFill>
                          <a:effectLst/>
                          <a:latin typeface="Calibri"/>
                        </a:rPr>
                        <a:t>Mouvement marchandise MAD</a:t>
                      </a:r>
                    </a:p>
                  </a:txBody>
                  <a:tcPr marL="0" marR="0" marT="0" marB="0" anchor="b">
                    <a:lnL>
                      <a:noFill/>
                    </a:lnL>
                    <a:lnR>
                      <a:noFill/>
                    </a:lnR>
                    <a:lnT>
                      <a:noFill/>
                    </a:lnT>
                    <a:lnB>
                      <a:noFill/>
                    </a:lnB>
                  </a:tcPr>
                </a:tc>
                <a:tc>
                  <a:txBody>
                    <a:bodyPr/>
                    <a:lstStyle/>
                    <a:p>
                      <a:pPr algn="l" fontAlgn="b"/>
                      <a:r>
                        <a:rPr lang="fr-FR" sz="1600" b="0" i="0" u="none" strike="noStrike" dirty="0">
                          <a:solidFill>
                            <a:srgbClr val="000000"/>
                          </a:solidFill>
                          <a:effectLst/>
                          <a:latin typeface="Calibri"/>
                        </a:rPr>
                        <a:t>Lettre de voiture internationale</a:t>
                      </a:r>
                    </a:p>
                  </a:txBody>
                  <a:tcPr marL="0" marR="0" marT="0" marB="0" anchor="b">
                    <a:lnL>
                      <a:noFill/>
                    </a:lnL>
                    <a:lnR>
                      <a:noFill/>
                    </a:lnR>
                    <a:lnT>
                      <a:noFill/>
                    </a:lnT>
                    <a:lnB>
                      <a:noFill/>
                    </a:lnB>
                    <a:solidFill>
                      <a:srgbClr val="EFE1A2"/>
                    </a:solidFill>
                  </a:tcPr>
                </a:tc>
                <a:tc vMerge="1">
                  <a:txBody>
                    <a:bodyPr/>
                    <a:lstStyle/>
                    <a:p>
                      <a:pPr algn="l" fontAlgn="t"/>
                      <a:endParaRPr lang="fr-FR" sz="1200" b="0" i="0" u="none" strike="noStrike" dirty="0">
                        <a:solidFill>
                          <a:srgbClr val="000000"/>
                        </a:solidFill>
                        <a:effectLst/>
                        <a:latin typeface="Calibri"/>
                      </a:endParaRPr>
                    </a:p>
                  </a:txBody>
                  <a:tcPr marL="0" marR="0" marT="0" marB="0">
                    <a:lnL>
                      <a:noFill/>
                    </a:lnL>
                    <a:lnR>
                      <a:noFill/>
                    </a:lnR>
                    <a:lnT>
                      <a:noFill/>
                    </a:lnT>
                    <a:lnB>
                      <a:noFill/>
                    </a:lnB>
                  </a:tcPr>
                </a:tc>
              </a:tr>
              <a:tr h="249106">
                <a:tc>
                  <a:txBody>
                    <a:bodyPr/>
                    <a:lstStyle/>
                    <a:p>
                      <a:pPr algn="l" fontAlgn="b"/>
                      <a:r>
                        <a:rPr lang="fr-FR" sz="1600" b="0" i="0" u="none" strike="noStrike" dirty="0">
                          <a:solidFill>
                            <a:srgbClr val="000000"/>
                          </a:solidFill>
                          <a:effectLst/>
                          <a:latin typeface="Calibri"/>
                        </a:rPr>
                        <a:t>Pose GPS </a:t>
                      </a:r>
                    </a:p>
                  </a:txBody>
                  <a:tcPr marL="0" marR="0" marT="0" marB="0" anchor="b">
                    <a:lnL>
                      <a:noFill/>
                    </a:lnL>
                    <a:lnR>
                      <a:noFill/>
                    </a:lnR>
                    <a:lnT>
                      <a:noFill/>
                    </a:lnT>
                    <a:lnB>
                      <a:noFill/>
                    </a:lnB>
                  </a:tcPr>
                </a:tc>
                <a:tc>
                  <a:txBody>
                    <a:bodyPr/>
                    <a:lstStyle/>
                    <a:p>
                      <a:pPr algn="l" fontAlgn="b"/>
                      <a:r>
                        <a:rPr lang="fr-FR" sz="1600" b="0" i="0" u="none" strike="noStrike" dirty="0">
                          <a:solidFill>
                            <a:srgbClr val="000000"/>
                          </a:solidFill>
                          <a:effectLst/>
                          <a:latin typeface="Calibri"/>
                        </a:rPr>
                        <a:t>Titre de transit</a:t>
                      </a:r>
                    </a:p>
                  </a:txBody>
                  <a:tcPr marL="0" marR="0" marT="0" marB="0" anchor="b">
                    <a:lnL>
                      <a:noFill/>
                    </a:lnL>
                    <a:lnR>
                      <a:noFill/>
                    </a:lnR>
                    <a:lnT>
                      <a:noFill/>
                    </a:lnT>
                    <a:lnB>
                      <a:noFill/>
                    </a:lnB>
                    <a:solidFill>
                      <a:srgbClr val="EFE1A2"/>
                    </a:solidFill>
                  </a:tcPr>
                </a:tc>
                <a:tc vMerge="1">
                  <a:txBody>
                    <a:bodyPr/>
                    <a:lstStyle/>
                    <a:p>
                      <a:pPr algn="l" fontAlgn="t"/>
                      <a:endParaRPr lang="fr-FR" sz="1200" b="0" i="0" u="none" strike="noStrike">
                        <a:solidFill>
                          <a:srgbClr val="000000"/>
                        </a:solidFill>
                        <a:effectLst/>
                        <a:latin typeface="Calibri"/>
                      </a:endParaRPr>
                    </a:p>
                  </a:txBody>
                  <a:tcPr marL="0" marR="0" marT="0" marB="0">
                    <a:lnL>
                      <a:noFill/>
                    </a:lnL>
                    <a:lnR>
                      <a:noFill/>
                    </a:lnR>
                    <a:lnT>
                      <a:noFill/>
                    </a:lnT>
                    <a:lnB>
                      <a:noFill/>
                    </a:lnB>
                  </a:tcPr>
                </a:tc>
              </a:tr>
              <a:tr h="249106">
                <a:tc>
                  <a:txBody>
                    <a:bodyPr/>
                    <a:lstStyle/>
                    <a:p>
                      <a:pPr algn="l" fontAlgn="b"/>
                      <a:r>
                        <a:rPr lang="fr-FR" sz="1600" b="0" i="0" u="none" strike="noStrike">
                          <a:solidFill>
                            <a:srgbClr val="000000"/>
                          </a:solidFill>
                          <a:effectLst/>
                          <a:latin typeface="Calibri"/>
                        </a:rPr>
                        <a:t>Enlèvement</a:t>
                      </a:r>
                    </a:p>
                  </a:txBody>
                  <a:tcPr marL="0" marR="0" marT="0" marB="0" anchor="b">
                    <a:lnL>
                      <a:noFill/>
                    </a:lnL>
                    <a:lnR>
                      <a:noFill/>
                    </a:lnR>
                    <a:lnT>
                      <a:noFill/>
                    </a:lnT>
                    <a:lnB>
                      <a:noFill/>
                    </a:lnB>
                  </a:tcPr>
                </a:tc>
                <a:tc>
                  <a:txBody>
                    <a:bodyPr/>
                    <a:lstStyle/>
                    <a:p>
                      <a:pPr algn="l" fontAlgn="b"/>
                      <a:r>
                        <a:rPr lang="fr-FR" sz="1600" b="0" i="0" u="none" strike="noStrike" dirty="0">
                          <a:solidFill>
                            <a:srgbClr val="000000"/>
                          </a:solidFill>
                          <a:effectLst/>
                          <a:latin typeface="Calibri"/>
                        </a:rPr>
                        <a:t>Fiche départ </a:t>
                      </a:r>
                      <a:r>
                        <a:rPr lang="fr-FR" sz="1600" b="0" i="0" u="none" strike="noStrike" dirty="0" smtClean="0">
                          <a:solidFill>
                            <a:srgbClr val="000000"/>
                          </a:solidFill>
                          <a:effectLst/>
                          <a:latin typeface="Calibri"/>
                        </a:rPr>
                        <a:t>cargaison, Bon de sortie</a:t>
                      </a:r>
                      <a:endParaRPr lang="fr-FR" sz="1600" b="0" i="0" u="none" strike="noStrike" dirty="0">
                        <a:solidFill>
                          <a:srgbClr val="000000"/>
                        </a:solidFill>
                        <a:effectLst/>
                        <a:latin typeface="Calibri"/>
                      </a:endParaRPr>
                    </a:p>
                  </a:txBody>
                  <a:tcPr marL="0" marR="0" marT="0" marB="0" anchor="b">
                    <a:lnL>
                      <a:noFill/>
                    </a:lnL>
                    <a:lnR>
                      <a:noFill/>
                    </a:lnR>
                    <a:lnT>
                      <a:noFill/>
                    </a:lnT>
                    <a:lnB>
                      <a:noFill/>
                    </a:lnB>
                    <a:solidFill>
                      <a:srgbClr val="EFE1A2"/>
                    </a:solidFill>
                  </a:tcPr>
                </a:tc>
                <a:tc vMerge="1">
                  <a:txBody>
                    <a:bodyPr/>
                    <a:lstStyle/>
                    <a:p>
                      <a:pPr algn="l" fontAlgn="t"/>
                      <a:endParaRPr lang="fr-FR" sz="1200" b="0" i="0" u="none" strike="noStrike">
                        <a:solidFill>
                          <a:srgbClr val="000000"/>
                        </a:solidFill>
                        <a:effectLst/>
                        <a:latin typeface="Calibri"/>
                      </a:endParaRPr>
                    </a:p>
                  </a:txBody>
                  <a:tcPr marL="0" marR="0" marT="0" marB="0">
                    <a:lnL>
                      <a:noFill/>
                    </a:lnL>
                    <a:lnR>
                      <a:noFill/>
                    </a:lnR>
                    <a:lnT>
                      <a:noFill/>
                    </a:lnT>
                    <a:lnB>
                      <a:noFill/>
                    </a:lnB>
                  </a:tcPr>
                </a:tc>
              </a:tr>
              <a:tr h="249106">
                <a:tc>
                  <a:txBody>
                    <a:bodyPr/>
                    <a:lstStyle/>
                    <a:p>
                      <a:pPr algn="l" fontAlgn="b"/>
                      <a:r>
                        <a:rPr lang="fr-FR" sz="1600" b="0" i="0" u="none" strike="noStrike" dirty="0">
                          <a:solidFill>
                            <a:srgbClr val="000000"/>
                          </a:solidFill>
                          <a:effectLst/>
                          <a:latin typeface="Calibri"/>
                        </a:rPr>
                        <a:t>Contrôle guérite</a:t>
                      </a:r>
                    </a:p>
                  </a:txBody>
                  <a:tcPr marL="0" marR="0" marT="0" marB="0" anchor="b">
                    <a:lnL>
                      <a:noFill/>
                    </a:lnL>
                    <a:lnR>
                      <a:noFill/>
                    </a:lnR>
                    <a:lnT>
                      <a:noFill/>
                    </a:lnT>
                    <a:lnB>
                      <a:noFill/>
                    </a:lnB>
                  </a:tcPr>
                </a:tc>
                <a:tc>
                  <a:txBody>
                    <a:bodyPr/>
                    <a:lstStyle/>
                    <a:p>
                      <a:pPr algn="l" fontAlgn="b"/>
                      <a:r>
                        <a:rPr lang="fr-FR" sz="1600" b="0" i="0" u="none" strike="noStrike" dirty="0" smtClean="0">
                          <a:solidFill>
                            <a:srgbClr val="000000"/>
                          </a:solidFill>
                          <a:effectLst/>
                          <a:latin typeface="Calibri"/>
                        </a:rPr>
                        <a:t>Constatation de sortie</a:t>
                      </a:r>
                      <a:endParaRPr lang="fr-FR" sz="1600" b="0" i="0" u="none" strike="noStrike" dirty="0">
                        <a:solidFill>
                          <a:srgbClr val="000000"/>
                        </a:solidFill>
                        <a:effectLst/>
                        <a:latin typeface="Calibri"/>
                      </a:endParaRPr>
                    </a:p>
                  </a:txBody>
                  <a:tcPr marL="0" marR="0" marT="0" marB="0" anchor="b">
                    <a:lnL>
                      <a:noFill/>
                    </a:lnL>
                    <a:lnR>
                      <a:noFill/>
                    </a:lnR>
                    <a:lnT>
                      <a:noFill/>
                    </a:lnT>
                    <a:lnB>
                      <a:noFill/>
                    </a:lnB>
                    <a:solidFill>
                      <a:srgbClr val="EFE1A2"/>
                    </a:solidFill>
                  </a:tcPr>
                </a:tc>
                <a:tc vMerge="1">
                  <a:txBody>
                    <a:bodyPr/>
                    <a:lstStyle/>
                    <a:p>
                      <a:pPr algn="l" fontAlgn="t"/>
                      <a:endParaRPr lang="fr-FR" sz="1200" b="0" i="0" u="none" strike="noStrike">
                        <a:solidFill>
                          <a:srgbClr val="000000"/>
                        </a:solidFill>
                        <a:effectLst/>
                        <a:latin typeface="Calibri"/>
                      </a:endParaRPr>
                    </a:p>
                  </a:txBody>
                  <a:tcPr marL="0" marR="0" marT="0" marB="0">
                    <a:lnL>
                      <a:noFill/>
                    </a:lnL>
                    <a:lnR>
                      <a:noFill/>
                    </a:lnR>
                    <a:lnT>
                      <a:noFill/>
                    </a:lnT>
                    <a:lnB>
                      <a:noFill/>
                    </a:lnB>
                  </a:tcPr>
                </a:tc>
              </a:tr>
              <a:tr h="710080">
                <a:tc>
                  <a:txBody>
                    <a:bodyPr/>
                    <a:lstStyle/>
                    <a:p>
                      <a:pPr algn="l" fontAlgn="b"/>
                      <a:r>
                        <a:rPr lang="fr-FR" sz="1600" b="0" i="0" u="none" strike="noStrike" dirty="0">
                          <a:solidFill>
                            <a:srgbClr val="000000"/>
                          </a:solidFill>
                          <a:effectLst/>
                          <a:latin typeface="Calibri"/>
                        </a:rPr>
                        <a:t>Passage aux </a:t>
                      </a:r>
                      <a:r>
                        <a:rPr lang="fr-FR" sz="1600" b="0" i="0" u="none" strike="noStrike" dirty="0" err="1">
                          <a:solidFill>
                            <a:srgbClr val="000000"/>
                          </a:solidFill>
                          <a:effectLst/>
                          <a:latin typeface="Calibri"/>
                        </a:rPr>
                        <a:t>checkpoints</a:t>
                      </a:r>
                      <a:endParaRPr lang="fr-FR" sz="1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fr-FR" sz="1600" b="0" i="0" u="none" strike="noStrike" dirty="0" smtClean="0">
                          <a:solidFill>
                            <a:srgbClr val="000000"/>
                          </a:solidFill>
                          <a:effectLst/>
                          <a:latin typeface="+mn-lt"/>
                        </a:rPr>
                        <a:t>Sauf Conduit</a:t>
                      </a:r>
                    </a:p>
                    <a:p>
                      <a:pPr algn="l" fontAlgn="t"/>
                      <a:endParaRPr lang="fr-FR" sz="1600" b="0" i="0" u="none" strike="noStrike" dirty="0">
                        <a:solidFill>
                          <a:srgbClr val="000000"/>
                        </a:solidFill>
                        <a:effectLst/>
                        <a:latin typeface="Calibri"/>
                      </a:endParaRPr>
                    </a:p>
                  </a:txBody>
                  <a:tcPr marL="0" marR="0" marT="0" marB="0">
                    <a:lnL>
                      <a:noFill/>
                    </a:lnL>
                    <a:lnR>
                      <a:noFill/>
                    </a:lnR>
                    <a:lnT>
                      <a:noFill/>
                    </a:lnT>
                    <a:lnB>
                      <a:noFill/>
                    </a:lnB>
                    <a:solidFill>
                      <a:srgbClr val="EFE1A2"/>
                    </a:solidFill>
                  </a:tcPr>
                </a:tc>
                <a:tc vMerge="1">
                  <a:txBody>
                    <a:bodyPr/>
                    <a:lstStyle/>
                    <a:p>
                      <a:pPr algn="l" fontAlgn="t"/>
                      <a:endParaRPr lang="fr-FR" sz="1200" b="0" i="0" u="none" strike="noStrike" dirty="0">
                        <a:solidFill>
                          <a:srgbClr val="000000"/>
                        </a:solidFill>
                        <a:effectLst/>
                        <a:latin typeface="Calibri"/>
                      </a:endParaRPr>
                    </a:p>
                  </a:txBody>
                  <a:tcPr marL="0" marR="0" marT="0" marB="0">
                    <a:lnL>
                      <a:noFill/>
                    </a:lnL>
                    <a:lnR>
                      <a:noFill/>
                    </a:lnR>
                    <a:lnT>
                      <a:noFill/>
                    </a:lnT>
                    <a:lnB>
                      <a:noFill/>
                    </a:lnB>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Image 8" descr="seminai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0975" y="193675"/>
            <a:ext cx="8785225"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Titre 1"/>
          <p:cNvSpPr>
            <a:spLocks noGrp="1"/>
          </p:cNvSpPr>
          <p:nvPr>
            <p:ph type="title"/>
          </p:nvPr>
        </p:nvSpPr>
        <p:spPr>
          <a:xfrm>
            <a:off x="415925" y="673100"/>
            <a:ext cx="8308975" cy="1143000"/>
          </a:xfrm>
        </p:spPr>
        <p:txBody>
          <a:bodyPr/>
          <a:lstStyle/>
          <a:p>
            <a:pPr eaLnBrk="1" hangingPunct="1"/>
            <a:r>
              <a:rPr lang="fr-FR" sz="2800" b="1">
                <a:latin typeface="Calibri" charset="0"/>
              </a:rPr>
              <a:t>ZOOM SUR LE PASSAGE DES MARCHANDISES</a:t>
            </a:r>
          </a:p>
        </p:txBody>
      </p:sp>
      <p:sp>
        <p:nvSpPr>
          <p:cNvPr id="32771" name="ZoneTexte 2"/>
          <p:cNvSpPr txBox="1">
            <a:spLocks noChangeArrowheads="1"/>
          </p:cNvSpPr>
          <p:nvPr/>
        </p:nvSpPr>
        <p:spPr bwMode="auto">
          <a:xfrm>
            <a:off x="415925" y="2270125"/>
            <a:ext cx="8308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fr-FR" sz="1800" b="1" dirty="0"/>
              <a:t>IDENTIFICATION DES FLUX PHYSIQUE ET FLUX DOCUMENTAIRES</a:t>
            </a:r>
          </a:p>
        </p:txBody>
      </p:sp>
      <p:sp>
        <p:nvSpPr>
          <p:cNvPr id="32772" name="ZoneTexte 3"/>
          <p:cNvSpPr txBox="1">
            <a:spLocks noChangeArrowheads="1"/>
          </p:cNvSpPr>
          <p:nvPr/>
        </p:nvSpPr>
        <p:spPr bwMode="auto">
          <a:xfrm>
            <a:off x="577850" y="2959100"/>
            <a:ext cx="80200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fr-FR" sz="1800" dirty="0"/>
              <a:t>TRANSBORDEMENT</a:t>
            </a:r>
          </a:p>
          <a:p>
            <a:pPr eaLnBrk="1" hangingPunct="1"/>
            <a:endParaRPr lang="fr-FR" sz="1800" dirty="0"/>
          </a:p>
          <a:p>
            <a:pPr eaLnBrk="1" hangingPunct="1"/>
            <a:r>
              <a:rPr lang="fr-FR" sz="1800" dirty="0"/>
              <a:t>Nous restons en attente des propositions de l’Atelier 2 chargé de la réflexion sur les</a:t>
            </a:r>
          </a:p>
          <a:p>
            <a:pPr eaLnBrk="1" hangingPunct="1"/>
            <a:r>
              <a:rPr lang="fr-FR" sz="1800" u="sng" dirty="0"/>
              <a:t>procédures de passage des marchandises  à l’importation, à l’exportation, </a:t>
            </a:r>
          </a:p>
          <a:p>
            <a:pPr eaLnBrk="1" hangingPunct="1"/>
            <a:r>
              <a:rPr lang="fr-FR" sz="1800" u="sng" dirty="0"/>
              <a:t>et transbordement</a:t>
            </a:r>
            <a:endParaRPr lang="fr-FR" sz="1800" dirty="0"/>
          </a:p>
          <a:p>
            <a:pPr eaLnBrk="1" hangingPunct="1"/>
            <a:endParaRPr lang="fr-FR" sz="1800"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anim calcmode="lin" valueType="num">
                                      <p:cBhvr additive="base">
                                        <p:cTn id="7" dur="500"/>
                                        <p:tgtEl>
                                          <p:spTgt spid="32772"/>
                                        </p:tgtEl>
                                        <p:attrNameLst>
                                          <p:attrName>ppt_y</p:attrName>
                                        </p:attrNameLst>
                                      </p:cBhvr>
                                      <p:tavLst>
                                        <p:tav tm="0">
                                          <p:val>
                                            <p:strVal val="#ppt_y+#ppt_h*1.125000"/>
                                          </p:val>
                                        </p:tav>
                                        <p:tav tm="100000">
                                          <p:val>
                                            <p:strVal val="#ppt_y"/>
                                          </p:val>
                                        </p:tav>
                                      </p:tavLst>
                                    </p:anim>
                                    <p:animEffect transition="in" filter="wipe(up)">
                                      <p:cBhvr>
                                        <p:cTn id="8" dur="5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Image 8" descr="seminai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0975" y="193675"/>
            <a:ext cx="8785225"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4" name="Titre 1"/>
          <p:cNvSpPr>
            <a:spLocks noGrp="1"/>
          </p:cNvSpPr>
          <p:nvPr>
            <p:ph type="title"/>
          </p:nvPr>
        </p:nvSpPr>
        <p:spPr>
          <a:xfrm>
            <a:off x="415925" y="673100"/>
            <a:ext cx="8308975" cy="1143000"/>
          </a:xfrm>
        </p:spPr>
        <p:txBody>
          <a:bodyPr/>
          <a:lstStyle/>
          <a:p>
            <a:pPr eaLnBrk="1" hangingPunct="1"/>
            <a:r>
              <a:rPr lang="fr-FR" sz="2800" b="1">
                <a:latin typeface="Calibri" charset="0"/>
              </a:rPr>
              <a:t>2-ZOOM SUR LE PASSAGE DES MARCHANDISES</a:t>
            </a:r>
          </a:p>
        </p:txBody>
      </p:sp>
      <p:sp>
        <p:nvSpPr>
          <p:cNvPr id="33795" name="ZoneTexte 2"/>
          <p:cNvSpPr txBox="1">
            <a:spLocks noChangeArrowheads="1"/>
          </p:cNvSpPr>
          <p:nvPr/>
        </p:nvSpPr>
        <p:spPr bwMode="auto">
          <a:xfrm>
            <a:off x="415925" y="2270125"/>
            <a:ext cx="8308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fr-FR" sz="1800" b="1"/>
              <a:t>FONCTIONNALITES</a:t>
            </a:r>
          </a:p>
        </p:txBody>
      </p:sp>
      <p:sp>
        <p:nvSpPr>
          <p:cNvPr id="6" name="Rectangle 5"/>
          <p:cNvSpPr/>
          <p:nvPr/>
        </p:nvSpPr>
        <p:spPr>
          <a:xfrm>
            <a:off x="4437529" y="3095811"/>
            <a:ext cx="3167530" cy="488281"/>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800" b="1" dirty="0" smtClean="0">
                <a:solidFill>
                  <a:srgbClr val="000000"/>
                </a:solidFill>
              </a:rPr>
              <a:t>Traçabilité des flow des opérations</a:t>
            </a:r>
            <a:endParaRPr lang="fr-FR" dirty="0">
              <a:solidFill>
                <a:srgbClr val="000000"/>
              </a:solidFill>
            </a:endParaRPr>
          </a:p>
        </p:txBody>
      </p:sp>
      <p:sp>
        <p:nvSpPr>
          <p:cNvPr id="7" name="Rectangle 6"/>
          <p:cNvSpPr/>
          <p:nvPr/>
        </p:nvSpPr>
        <p:spPr>
          <a:xfrm>
            <a:off x="902447" y="3036048"/>
            <a:ext cx="3004671" cy="463176"/>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r>
              <a:rPr lang="fr-FR" sz="1800" b="1" dirty="0" smtClean="0">
                <a:solidFill>
                  <a:srgbClr val="000000"/>
                </a:solidFill>
              </a:rPr>
              <a:t>Réception des manifestes</a:t>
            </a:r>
            <a:endParaRPr lang="fr-FR" sz="1800" b="1" dirty="0">
              <a:solidFill>
                <a:srgbClr val="000000"/>
              </a:solidFill>
            </a:endParaRPr>
          </a:p>
        </p:txBody>
      </p:sp>
      <p:sp>
        <p:nvSpPr>
          <p:cNvPr id="8" name="Rectangle 7"/>
          <p:cNvSpPr/>
          <p:nvPr/>
        </p:nvSpPr>
        <p:spPr>
          <a:xfrm>
            <a:off x="848656" y="4397185"/>
            <a:ext cx="3058458" cy="651117"/>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eaLnBrk="1" hangingPunct="1"/>
            <a:r>
              <a:rPr lang="fr-FR" sz="1800" b="1" dirty="0" smtClean="0">
                <a:solidFill>
                  <a:srgbClr val="000000"/>
                </a:solidFill>
              </a:rPr>
              <a:t>Réception de certains éléments de la déclaration</a:t>
            </a:r>
            <a:endParaRPr lang="fr-FR" sz="1800" b="1" dirty="0">
              <a:solidFill>
                <a:srgbClr val="000000"/>
              </a:solidFill>
            </a:endParaRPr>
          </a:p>
        </p:txBody>
      </p:sp>
      <p:sp>
        <p:nvSpPr>
          <p:cNvPr id="9" name="Rectangle 8"/>
          <p:cNvSpPr/>
          <p:nvPr/>
        </p:nvSpPr>
        <p:spPr>
          <a:xfrm>
            <a:off x="4527175" y="3779806"/>
            <a:ext cx="3004671" cy="463176"/>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Gestion Documentaire</a:t>
            </a:r>
            <a:endParaRPr lang="fr-FR" dirty="0"/>
          </a:p>
        </p:txBody>
      </p:sp>
      <p:sp>
        <p:nvSpPr>
          <p:cNvPr id="10" name="Rectangle 9"/>
          <p:cNvSpPr/>
          <p:nvPr/>
        </p:nvSpPr>
        <p:spPr>
          <a:xfrm>
            <a:off x="4497293" y="4465915"/>
            <a:ext cx="3004671" cy="463176"/>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Echanges d’informations</a:t>
            </a:r>
            <a:endParaRPr lang="fr-FR" dirty="0"/>
          </a:p>
        </p:txBody>
      </p:sp>
      <p:sp>
        <p:nvSpPr>
          <p:cNvPr id="11" name="Rectangle 10"/>
          <p:cNvSpPr/>
          <p:nvPr/>
        </p:nvSpPr>
        <p:spPr>
          <a:xfrm>
            <a:off x="908424" y="3729324"/>
            <a:ext cx="3215340" cy="463176"/>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eaLnBrk="1" hangingPunct="1"/>
            <a:r>
              <a:rPr lang="fr-FR" sz="1800" b="1" dirty="0" smtClean="0"/>
              <a:t>Consolidation des informations</a:t>
            </a:r>
            <a:endParaRPr lang="fr-FR" sz="1800" b="1"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Image 8" descr="seminai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0975" y="193675"/>
            <a:ext cx="8785225"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Titre 1"/>
          <p:cNvSpPr>
            <a:spLocks noGrp="1"/>
          </p:cNvSpPr>
          <p:nvPr>
            <p:ph type="title"/>
          </p:nvPr>
        </p:nvSpPr>
        <p:spPr>
          <a:xfrm>
            <a:off x="415925" y="835025"/>
            <a:ext cx="8308975" cy="1143000"/>
          </a:xfrm>
        </p:spPr>
        <p:txBody>
          <a:bodyPr/>
          <a:lstStyle/>
          <a:p>
            <a:pPr eaLnBrk="1" hangingPunct="1"/>
            <a:r>
              <a:rPr lang="fr-FR" sz="2800" b="1">
                <a:latin typeface="Calibri" charset="0"/>
              </a:rPr>
              <a:t>RECOMMANDATIONS</a:t>
            </a:r>
          </a:p>
        </p:txBody>
      </p:sp>
      <p:sp>
        <p:nvSpPr>
          <p:cNvPr id="34819" name="Espace réservé du contenu 2"/>
          <p:cNvSpPr>
            <a:spLocks noGrp="1"/>
          </p:cNvSpPr>
          <p:nvPr>
            <p:ph idx="1"/>
          </p:nvPr>
        </p:nvSpPr>
        <p:spPr>
          <a:xfrm>
            <a:off x="457200" y="1696572"/>
            <a:ext cx="8229600" cy="4598988"/>
          </a:xfrm>
        </p:spPr>
        <p:txBody>
          <a:bodyPr/>
          <a:lstStyle/>
          <a:p>
            <a:pPr marL="0" indent="0" algn="just" eaLnBrk="1" hangingPunct="1">
              <a:buFont typeface="Wingdings" charset="0"/>
              <a:buNone/>
            </a:pPr>
            <a:endParaRPr lang="fr-FR" sz="1900" dirty="0">
              <a:solidFill>
                <a:schemeClr val="tx1"/>
              </a:solidFill>
              <a:latin typeface="Calibri" charset="0"/>
            </a:endParaRPr>
          </a:p>
          <a:p>
            <a:pPr marL="0" indent="0" algn="just" eaLnBrk="1" hangingPunct="1"/>
            <a:r>
              <a:rPr lang="fr-FR" sz="1900" dirty="0" smtClean="0">
                <a:solidFill>
                  <a:schemeClr val="tx1"/>
                </a:solidFill>
                <a:latin typeface="Calibri" charset="0"/>
              </a:rPr>
              <a:t>   La </a:t>
            </a:r>
            <a:r>
              <a:rPr lang="fr-FR" sz="1900" dirty="0">
                <a:solidFill>
                  <a:schemeClr val="tx1"/>
                </a:solidFill>
                <a:latin typeface="Calibri" charset="0"/>
              </a:rPr>
              <a:t>règle de base: « une information entrée une fois dans le système d’un des intervenants ne devrait plus être ressaisie par les autres acteurs s’ils en ont besoin»</a:t>
            </a:r>
          </a:p>
          <a:p>
            <a:pPr marL="0" indent="0" algn="just" eaLnBrk="1" hangingPunct="1"/>
            <a:r>
              <a:rPr lang="fr-FR" sz="1900" dirty="0" smtClean="0">
                <a:solidFill>
                  <a:schemeClr val="tx1"/>
                </a:solidFill>
                <a:latin typeface="Calibri" charset="0"/>
              </a:rPr>
              <a:t>    Exiger </a:t>
            </a:r>
            <a:r>
              <a:rPr lang="fr-FR" sz="1900" dirty="0">
                <a:solidFill>
                  <a:schemeClr val="tx1"/>
                </a:solidFill>
                <a:latin typeface="Calibri" charset="0"/>
              </a:rPr>
              <a:t>de tous les intervenants un Système Informatique opérationnel;</a:t>
            </a:r>
          </a:p>
          <a:p>
            <a:pPr marL="0" indent="0" algn="just" eaLnBrk="1" hangingPunct="1"/>
            <a:r>
              <a:rPr lang="fr-FR" sz="1900" dirty="0" smtClean="0">
                <a:solidFill>
                  <a:schemeClr val="tx1"/>
                </a:solidFill>
                <a:latin typeface="Calibri" charset="0"/>
              </a:rPr>
              <a:t>    Mettre </a:t>
            </a:r>
            <a:r>
              <a:rPr lang="fr-FR" sz="1900" dirty="0">
                <a:solidFill>
                  <a:schemeClr val="tx1"/>
                </a:solidFill>
                <a:latin typeface="Calibri" charset="0"/>
              </a:rPr>
              <a:t>en place un cahier de charges pour les EDI entre tous les intervenants;</a:t>
            </a:r>
          </a:p>
          <a:p>
            <a:pPr marL="0" indent="0" algn="just" eaLnBrk="1" hangingPunct="1"/>
            <a:r>
              <a:rPr lang="fr-FR" sz="1900" dirty="0" smtClean="0">
                <a:solidFill>
                  <a:schemeClr val="tx1"/>
                </a:solidFill>
                <a:latin typeface="Calibri" charset="0"/>
              </a:rPr>
              <a:t>    Adopter </a:t>
            </a:r>
            <a:r>
              <a:rPr lang="fr-FR" sz="1900" dirty="0">
                <a:solidFill>
                  <a:schemeClr val="tx1"/>
                </a:solidFill>
                <a:latin typeface="Calibri" charset="0"/>
              </a:rPr>
              <a:t>les standards internationaux en matière d’échange de données;</a:t>
            </a:r>
          </a:p>
          <a:p>
            <a:pPr marL="0" indent="0" algn="just" eaLnBrk="1" hangingPunct="1"/>
            <a:r>
              <a:rPr lang="fr-FR" sz="1900" dirty="0" smtClean="0">
                <a:solidFill>
                  <a:schemeClr val="tx1"/>
                </a:solidFill>
                <a:latin typeface="Calibri" charset="0"/>
              </a:rPr>
              <a:t>    Prévoir </a:t>
            </a:r>
            <a:r>
              <a:rPr lang="fr-FR" sz="1900" dirty="0">
                <a:solidFill>
                  <a:schemeClr val="tx1"/>
                </a:solidFill>
                <a:latin typeface="Calibri" charset="0"/>
              </a:rPr>
              <a:t>un plan de renforcement des capacités conséquent;</a:t>
            </a:r>
          </a:p>
          <a:p>
            <a:pPr marL="0" indent="0" algn="just" eaLnBrk="1" hangingPunct="1"/>
            <a:r>
              <a:rPr lang="fr-FR" sz="1900" dirty="0" smtClean="0">
                <a:solidFill>
                  <a:schemeClr val="tx1"/>
                </a:solidFill>
                <a:latin typeface="Calibri" charset="0"/>
              </a:rPr>
              <a:t> Mettre </a:t>
            </a:r>
            <a:r>
              <a:rPr lang="fr-FR" sz="1900" dirty="0">
                <a:solidFill>
                  <a:schemeClr val="tx1"/>
                </a:solidFill>
                <a:latin typeface="Calibri" charset="0"/>
              </a:rPr>
              <a:t>en place un processus de conduite de changement approprié et participatif;</a:t>
            </a:r>
          </a:p>
          <a:p>
            <a:pPr marL="0" indent="0" eaLnBrk="1" hangingPunct="1">
              <a:buFont typeface="Wingdings" charset="0"/>
              <a:buNone/>
            </a:pPr>
            <a:endParaRPr lang="fr-FR" sz="1900" dirty="0">
              <a:latin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4819">
                                            <p:txEl>
                                              <p:pRg st="1" end="1"/>
                                            </p:txEl>
                                          </p:spTgt>
                                        </p:tgtEl>
                                        <p:attrNameLst>
                                          <p:attrName>style.visibility</p:attrName>
                                        </p:attrNameLst>
                                      </p:cBhvr>
                                      <p:to>
                                        <p:strVal val="visible"/>
                                      </p:to>
                                    </p:set>
                                    <p:anim calcmode="lin" valueType="num">
                                      <p:cBhvr additive="base">
                                        <p:cTn id="7" dur="500"/>
                                        <p:tgtEl>
                                          <p:spTgt spid="34819">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34819">
                                            <p:txEl>
                                              <p:pRg st="1" end="1"/>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4819">
                                            <p:txEl>
                                              <p:pRg st="2" end="2"/>
                                            </p:txEl>
                                          </p:spTgt>
                                        </p:tgtEl>
                                        <p:attrNameLst>
                                          <p:attrName>style.visibility</p:attrName>
                                        </p:attrNameLst>
                                      </p:cBhvr>
                                      <p:to>
                                        <p:strVal val="visible"/>
                                      </p:to>
                                    </p:set>
                                    <p:anim calcmode="lin" valueType="num">
                                      <p:cBhvr additive="base">
                                        <p:cTn id="13" dur="500"/>
                                        <p:tgtEl>
                                          <p:spTgt spid="34819">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4819">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4819">
                                            <p:txEl>
                                              <p:pRg st="3" end="3"/>
                                            </p:txEl>
                                          </p:spTgt>
                                        </p:tgtEl>
                                        <p:attrNameLst>
                                          <p:attrName>style.visibility</p:attrName>
                                        </p:attrNameLst>
                                      </p:cBhvr>
                                      <p:to>
                                        <p:strVal val="visible"/>
                                      </p:to>
                                    </p:set>
                                    <p:anim calcmode="lin" valueType="num">
                                      <p:cBhvr additive="base">
                                        <p:cTn id="19" dur="500"/>
                                        <p:tgtEl>
                                          <p:spTgt spid="34819">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4819">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4819">
                                            <p:txEl>
                                              <p:pRg st="4" end="4"/>
                                            </p:txEl>
                                          </p:spTgt>
                                        </p:tgtEl>
                                        <p:attrNameLst>
                                          <p:attrName>style.visibility</p:attrName>
                                        </p:attrNameLst>
                                      </p:cBhvr>
                                      <p:to>
                                        <p:strVal val="visible"/>
                                      </p:to>
                                    </p:set>
                                    <p:anim calcmode="lin" valueType="num">
                                      <p:cBhvr additive="base">
                                        <p:cTn id="25" dur="500"/>
                                        <p:tgtEl>
                                          <p:spTgt spid="34819">
                                            <p:txEl>
                                              <p:pRg st="4" end="4"/>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4819">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4819">
                                            <p:txEl>
                                              <p:pRg st="5" end="5"/>
                                            </p:txEl>
                                          </p:spTgt>
                                        </p:tgtEl>
                                        <p:attrNameLst>
                                          <p:attrName>style.visibility</p:attrName>
                                        </p:attrNameLst>
                                      </p:cBhvr>
                                      <p:to>
                                        <p:strVal val="visible"/>
                                      </p:to>
                                    </p:set>
                                    <p:anim calcmode="lin" valueType="num">
                                      <p:cBhvr additive="base">
                                        <p:cTn id="31" dur="500"/>
                                        <p:tgtEl>
                                          <p:spTgt spid="34819">
                                            <p:txEl>
                                              <p:pRg st="5" end="5"/>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48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4819">
                                            <p:txEl>
                                              <p:pRg st="6" end="6"/>
                                            </p:txEl>
                                          </p:spTgt>
                                        </p:tgtEl>
                                        <p:attrNameLst>
                                          <p:attrName>style.visibility</p:attrName>
                                        </p:attrNameLst>
                                      </p:cBhvr>
                                      <p:to>
                                        <p:strVal val="visible"/>
                                      </p:to>
                                    </p:set>
                                    <p:anim calcmode="lin" valueType="num">
                                      <p:cBhvr additive="base">
                                        <p:cTn id="37" dur="500"/>
                                        <p:tgtEl>
                                          <p:spTgt spid="34819">
                                            <p:txEl>
                                              <p:pRg st="6" end="6"/>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48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Image 8" descr="seminai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0975" y="193675"/>
            <a:ext cx="8785225"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2" name="Titre 1"/>
          <p:cNvSpPr>
            <a:spLocks noGrp="1"/>
          </p:cNvSpPr>
          <p:nvPr>
            <p:ph type="title"/>
          </p:nvPr>
        </p:nvSpPr>
        <p:spPr>
          <a:xfrm>
            <a:off x="415925" y="881063"/>
            <a:ext cx="8308975" cy="1143000"/>
          </a:xfrm>
        </p:spPr>
        <p:txBody>
          <a:bodyPr/>
          <a:lstStyle/>
          <a:p>
            <a:pPr eaLnBrk="1" hangingPunct="1"/>
            <a:r>
              <a:rPr lang="fr-FR" sz="2800" b="1">
                <a:latin typeface="Calibri" charset="0"/>
              </a:rPr>
              <a:t>RECOMMANDATIONS</a:t>
            </a:r>
          </a:p>
        </p:txBody>
      </p:sp>
      <p:sp>
        <p:nvSpPr>
          <p:cNvPr id="35843" name="Espace réservé du contenu 2"/>
          <p:cNvSpPr>
            <a:spLocks noGrp="1"/>
          </p:cNvSpPr>
          <p:nvPr>
            <p:ph idx="1"/>
          </p:nvPr>
        </p:nvSpPr>
        <p:spPr>
          <a:xfrm>
            <a:off x="427318" y="2032940"/>
            <a:ext cx="8229600" cy="4657725"/>
          </a:xfrm>
        </p:spPr>
        <p:txBody>
          <a:bodyPr>
            <a:normAutofit lnSpcReduction="10000"/>
          </a:bodyPr>
          <a:lstStyle/>
          <a:p>
            <a:pPr algn="just" eaLnBrk="1" hangingPunct="1">
              <a:spcAft>
                <a:spcPts val="600"/>
              </a:spcAft>
            </a:pPr>
            <a:r>
              <a:rPr lang="fr-FR" sz="1800" dirty="0">
                <a:solidFill>
                  <a:schemeClr val="bg1"/>
                </a:solidFill>
                <a:latin typeface="Calibri" charset="0"/>
              </a:rPr>
              <a:t>En urgence, assurer la disponibilité de la fibre optique sur le site du port et des réseaux de backup</a:t>
            </a:r>
          </a:p>
          <a:p>
            <a:pPr algn="just" eaLnBrk="1" hangingPunct="1">
              <a:spcAft>
                <a:spcPts val="600"/>
              </a:spcAft>
            </a:pPr>
            <a:r>
              <a:rPr lang="fr-FR" sz="1800" dirty="0">
                <a:solidFill>
                  <a:srgbClr val="000000"/>
                </a:solidFill>
                <a:latin typeface="Calibri" charset="0"/>
              </a:rPr>
              <a:t>Assurer la disponibilité de l’énergie électrique avec des backup</a:t>
            </a:r>
          </a:p>
          <a:p>
            <a:pPr algn="just" eaLnBrk="1" hangingPunct="1">
              <a:spcAft>
                <a:spcPts val="600"/>
              </a:spcAft>
            </a:pPr>
            <a:r>
              <a:rPr lang="fr-FR" sz="1800" dirty="0">
                <a:solidFill>
                  <a:srgbClr val="000000"/>
                </a:solidFill>
                <a:latin typeface="Calibri" charset="0"/>
              </a:rPr>
              <a:t>Veiller à la mise en place d’une infrastructure réseau Liaison Spécialisée pour le PEPK;</a:t>
            </a:r>
          </a:p>
          <a:p>
            <a:pPr algn="just" eaLnBrk="1" hangingPunct="1">
              <a:spcAft>
                <a:spcPts val="600"/>
              </a:spcAft>
            </a:pPr>
            <a:r>
              <a:rPr lang="fr-FR" sz="1800" dirty="0">
                <a:solidFill>
                  <a:srgbClr val="000000"/>
                </a:solidFill>
                <a:latin typeface="Calibri" charset="0"/>
              </a:rPr>
              <a:t>Assurer la disponibilité permanente du PCS/PMIS et se dotant d’un site de Backup redondant;</a:t>
            </a:r>
          </a:p>
          <a:p>
            <a:pPr algn="just" eaLnBrk="1" hangingPunct="1">
              <a:spcAft>
                <a:spcPts val="600"/>
              </a:spcAft>
            </a:pPr>
            <a:r>
              <a:rPr lang="fr-FR" sz="1800" dirty="0">
                <a:solidFill>
                  <a:srgbClr val="000000"/>
                </a:solidFill>
                <a:latin typeface="Calibri" charset="0"/>
              </a:rPr>
              <a:t>Intégrer les mécanismes standards de sécurisation des données entre les systèmes (Signature Electronique, Cryptage des transactions, etc.) aussi bien pour le PMIS que pour les autres systèmes (ISO 27002)</a:t>
            </a:r>
          </a:p>
          <a:p>
            <a:pPr algn="just" eaLnBrk="1" hangingPunct="1">
              <a:spcAft>
                <a:spcPts val="600"/>
              </a:spcAft>
            </a:pPr>
            <a:r>
              <a:rPr lang="fr-FR" sz="1800" dirty="0">
                <a:solidFill>
                  <a:srgbClr val="000000"/>
                </a:solidFill>
                <a:latin typeface="Calibri" charset="0"/>
              </a:rPr>
              <a:t>Veiller à l’Interopérabilité du PCS/PMIS avec les systèmes des autres intervenants;</a:t>
            </a:r>
          </a:p>
          <a:p>
            <a:pPr algn="just" eaLnBrk="1" hangingPunct="1">
              <a:spcAft>
                <a:spcPts val="600"/>
              </a:spcAft>
            </a:pPr>
            <a:endParaRPr lang="fr-FR" sz="1600" dirty="0">
              <a:solidFill>
                <a:srgbClr val="000000"/>
              </a:solidFill>
              <a:latin typeface="Calibri" charset="0"/>
            </a:endParaRPr>
          </a:p>
          <a:p>
            <a:pPr algn="just" eaLnBrk="1" hangingPunct="1">
              <a:spcAft>
                <a:spcPts val="600"/>
              </a:spcAft>
            </a:pPr>
            <a:endParaRPr lang="fr-FR" sz="1400" dirty="0">
              <a:solidFill>
                <a:srgbClr val="000000"/>
              </a:solidFill>
              <a:latin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843">
                                            <p:txEl>
                                              <p:pRg st="1" end="1"/>
                                            </p:txEl>
                                          </p:spTgt>
                                        </p:tgtEl>
                                        <p:attrNameLst>
                                          <p:attrName>style.visibility</p:attrName>
                                        </p:attrNameLst>
                                      </p:cBhvr>
                                      <p:to>
                                        <p:strVal val="visible"/>
                                      </p:to>
                                    </p:set>
                                    <p:anim calcmode="lin" valueType="num">
                                      <p:cBhvr additive="base">
                                        <p:cTn id="13" dur="5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843">
                                            <p:txEl>
                                              <p:pRg st="2" end="2"/>
                                            </p:txEl>
                                          </p:spTgt>
                                        </p:tgtEl>
                                        <p:attrNameLst>
                                          <p:attrName>style.visibility</p:attrName>
                                        </p:attrNameLst>
                                      </p:cBhvr>
                                      <p:to>
                                        <p:strVal val="visible"/>
                                      </p:to>
                                    </p:set>
                                    <p:anim calcmode="lin" valueType="num">
                                      <p:cBhvr additive="base">
                                        <p:cTn id="19" dur="5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8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5843">
                                            <p:txEl>
                                              <p:pRg st="3" end="3"/>
                                            </p:txEl>
                                          </p:spTgt>
                                        </p:tgtEl>
                                        <p:attrNameLst>
                                          <p:attrName>style.visibility</p:attrName>
                                        </p:attrNameLst>
                                      </p:cBhvr>
                                      <p:to>
                                        <p:strVal val="visible"/>
                                      </p:to>
                                    </p:set>
                                    <p:anim calcmode="lin" valueType="num">
                                      <p:cBhvr additive="base">
                                        <p:cTn id="25" dur="500" fill="hold"/>
                                        <p:tgtEl>
                                          <p:spTgt spid="358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8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5843">
                                            <p:txEl>
                                              <p:pRg st="4" end="4"/>
                                            </p:txEl>
                                          </p:spTgt>
                                        </p:tgtEl>
                                        <p:attrNameLst>
                                          <p:attrName>style.visibility</p:attrName>
                                        </p:attrNameLst>
                                      </p:cBhvr>
                                      <p:to>
                                        <p:strVal val="visible"/>
                                      </p:to>
                                    </p:set>
                                    <p:anim calcmode="lin" valueType="num">
                                      <p:cBhvr additive="base">
                                        <p:cTn id="31" dur="500" fill="hold"/>
                                        <p:tgtEl>
                                          <p:spTgt spid="3584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58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5843">
                                            <p:txEl>
                                              <p:pRg st="5" end="5"/>
                                            </p:txEl>
                                          </p:spTgt>
                                        </p:tgtEl>
                                        <p:attrNameLst>
                                          <p:attrName>style.visibility</p:attrName>
                                        </p:attrNameLst>
                                      </p:cBhvr>
                                      <p:to>
                                        <p:strVal val="visible"/>
                                      </p:to>
                                    </p:set>
                                    <p:anim calcmode="lin" valueType="num">
                                      <p:cBhvr additive="base">
                                        <p:cTn id="37" dur="500" fill="hold"/>
                                        <p:tgtEl>
                                          <p:spTgt spid="3584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584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re 1"/>
          <p:cNvSpPr>
            <a:spLocks noGrp="1"/>
          </p:cNvSpPr>
          <p:nvPr>
            <p:ph type="title"/>
          </p:nvPr>
        </p:nvSpPr>
        <p:spPr>
          <a:xfrm>
            <a:off x="415925" y="1020763"/>
            <a:ext cx="8308975" cy="1143000"/>
          </a:xfrm>
        </p:spPr>
        <p:txBody>
          <a:bodyPr/>
          <a:lstStyle/>
          <a:p>
            <a:pPr eaLnBrk="1" hangingPunct="1"/>
            <a:r>
              <a:rPr lang="fr-FR" sz="2800" b="1">
                <a:latin typeface="Calibri" charset="0"/>
              </a:rPr>
              <a:t>RECOMMANDATIONS</a:t>
            </a:r>
          </a:p>
        </p:txBody>
      </p:sp>
      <p:sp>
        <p:nvSpPr>
          <p:cNvPr id="36866" name="Espace réservé du contenu 2"/>
          <p:cNvSpPr>
            <a:spLocks noGrp="1"/>
          </p:cNvSpPr>
          <p:nvPr>
            <p:ph idx="1"/>
          </p:nvPr>
        </p:nvSpPr>
        <p:spPr>
          <a:xfrm>
            <a:off x="519954" y="2605553"/>
            <a:ext cx="8229600" cy="5235575"/>
          </a:xfrm>
        </p:spPr>
        <p:txBody>
          <a:bodyPr/>
          <a:lstStyle/>
          <a:p>
            <a:pPr algn="just" eaLnBrk="1" hangingPunct="1">
              <a:spcAft>
                <a:spcPts val="600"/>
              </a:spcAft>
            </a:pPr>
            <a:r>
              <a:rPr lang="fr-FR" sz="1800" dirty="0">
                <a:solidFill>
                  <a:srgbClr val="000000"/>
                </a:solidFill>
                <a:latin typeface="Calibri" charset="0"/>
              </a:rPr>
              <a:t>Veiller à la standardisation et l’harmonisation des tables de référence utilisées par tous les acteurs, et ce pour simplifier les EDI.</a:t>
            </a:r>
          </a:p>
          <a:p>
            <a:pPr algn="just" eaLnBrk="1" hangingPunct="1">
              <a:spcAft>
                <a:spcPts val="600"/>
              </a:spcAft>
            </a:pPr>
            <a:r>
              <a:rPr lang="fr-FR" sz="1800" dirty="0">
                <a:solidFill>
                  <a:srgbClr val="000000"/>
                </a:solidFill>
                <a:latin typeface="Calibri" charset="0"/>
              </a:rPr>
              <a:t>Pour le PMIS en cours de développement, s’assurer que les codes sources soient la propriété du PEPK et qu’il ait les droits de modification.</a:t>
            </a:r>
          </a:p>
          <a:p>
            <a:pPr eaLnBrk="1" hangingPunct="1"/>
            <a:r>
              <a:rPr lang="fr-FR" sz="1800" dirty="0">
                <a:solidFill>
                  <a:srgbClr val="000000"/>
                </a:solidFill>
                <a:latin typeface="Calibri" charset="0"/>
              </a:rPr>
              <a:t>Veiller à la maintenance et à l’évolutivité du PCS</a:t>
            </a:r>
          </a:p>
          <a:p>
            <a:pPr eaLnBrk="1" hangingPunct="1"/>
            <a:r>
              <a:rPr lang="fr-FR" sz="1800" dirty="0">
                <a:solidFill>
                  <a:srgbClr val="000000"/>
                </a:solidFill>
                <a:latin typeface="Calibri" charset="0"/>
              </a:rPr>
              <a:t>Veiller à ce qu’il y ait transfert des compétences par les constructeurs au profit des acteurs;</a:t>
            </a:r>
          </a:p>
          <a:p>
            <a:pPr eaLnBrk="1" hangingPunct="1"/>
            <a:r>
              <a:rPr lang="fr-FR" sz="1800" dirty="0">
                <a:solidFill>
                  <a:srgbClr val="000000"/>
                </a:solidFill>
                <a:latin typeface="Calibri" charset="0"/>
              </a:rPr>
              <a:t>Mettre en place un cadre de concertation technique associant les acteurs afin de mutualiser les acquis.</a:t>
            </a:r>
          </a:p>
          <a:p>
            <a:pPr eaLnBrk="1" hangingPunct="1">
              <a:buFont typeface="Wingdings" charset="0"/>
              <a:buNone/>
            </a:pPr>
            <a:endParaRPr lang="fr-FR" dirty="0">
              <a:latin typeface="Calibri" charset="0"/>
            </a:endParaRPr>
          </a:p>
          <a:p>
            <a:pPr eaLnBrk="1" hangingPunct="1"/>
            <a:endParaRPr lang="fr-FR" dirty="0">
              <a:latin typeface="Calibri" charset="0"/>
            </a:endParaRPr>
          </a:p>
          <a:p>
            <a:pPr eaLnBrk="1" hangingPunct="1">
              <a:buFont typeface="Wingdings" charset="0"/>
              <a:buNone/>
            </a:pPr>
            <a:endParaRPr lang="fr-FR" dirty="0">
              <a:latin typeface="Calibri" charset="0"/>
            </a:endParaRPr>
          </a:p>
        </p:txBody>
      </p:sp>
      <p:pic>
        <p:nvPicPr>
          <p:cNvPr id="36867" name="Image 3" descr="seminai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0975" y="193675"/>
            <a:ext cx="8785225"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anim calcmode="lin" valueType="num">
                                      <p:cBhvr additive="base">
                                        <p:cTn id="7" dur="500" fill="hold"/>
                                        <p:tgtEl>
                                          <p:spTgt spid="368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866">
                                            <p:txEl>
                                              <p:pRg st="1" end="1"/>
                                            </p:txEl>
                                          </p:spTgt>
                                        </p:tgtEl>
                                        <p:attrNameLst>
                                          <p:attrName>style.visibility</p:attrName>
                                        </p:attrNameLst>
                                      </p:cBhvr>
                                      <p:to>
                                        <p:strVal val="visible"/>
                                      </p:to>
                                    </p:set>
                                    <p:anim calcmode="lin" valueType="num">
                                      <p:cBhvr additive="base">
                                        <p:cTn id="13" dur="500" fill="hold"/>
                                        <p:tgtEl>
                                          <p:spTgt spid="3686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86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866">
                                            <p:txEl>
                                              <p:pRg st="2" end="2"/>
                                            </p:txEl>
                                          </p:spTgt>
                                        </p:tgtEl>
                                        <p:attrNameLst>
                                          <p:attrName>style.visibility</p:attrName>
                                        </p:attrNameLst>
                                      </p:cBhvr>
                                      <p:to>
                                        <p:strVal val="visible"/>
                                      </p:to>
                                    </p:set>
                                    <p:anim calcmode="lin" valueType="num">
                                      <p:cBhvr additive="base">
                                        <p:cTn id="19" dur="500" fill="hold"/>
                                        <p:tgtEl>
                                          <p:spTgt spid="3686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86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6866">
                                            <p:txEl>
                                              <p:pRg st="3" end="3"/>
                                            </p:txEl>
                                          </p:spTgt>
                                        </p:tgtEl>
                                        <p:attrNameLst>
                                          <p:attrName>style.visibility</p:attrName>
                                        </p:attrNameLst>
                                      </p:cBhvr>
                                      <p:to>
                                        <p:strVal val="visible"/>
                                      </p:to>
                                    </p:set>
                                    <p:anim calcmode="lin" valueType="num">
                                      <p:cBhvr additive="base">
                                        <p:cTn id="25" dur="500" fill="hold"/>
                                        <p:tgtEl>
                                          <p:spTgt spid="3686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686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6866">
                                            <p:txEl>
                                              <p:pRg st="4" end="4"/>
                                            </p:txEl>
                                          </p:spTgt>
                                        </p:tgtEl>
                                        <p:attrNameLst>
                                          <p:attrName>style.visibility</p:attrName>
                                        </p:attrNameLst>
                                      </p:cBhvr>
                                      <p:to>
                                        <p:strVal val="visible"/>
                                      </p:to>
                                    </p:set>
                                    <p:anim calcmode="lin" valueType="num">
                                      <p:cBhvr additive="base">
                                        <p:cTn id="31" dur="500" fill="hold"/>
                                        <p:tgtEl>
                                          <p:spTgt spid="3686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686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Image 8" descr="seminai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0975" y="193675"/>
            <a:ext cx="8785225"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Titre 1"/>
          <p:cNvSpPr>
            <a:spLocks noGrp="1"/>
          </p:cNvSpPr>
          <p:nvPr>
            <p:ph type="title"/>
          </p:nvPr>
        </p:nvSpPr>
        <p:spPr/>
        <p:txBody>
          <a:bodyPr/>
          <a:lstStyle/>
          <a:p>
            <a:pPr eaLnBrk="1" hangingPunct="1"/>
            <a:r>
              <a:rPr lang="fr-FR" sz="2800" b="1">
                <a:latin typeface="Calibri" charset="0"/>
              </a:rPr>
              <a:t>Plan</a:t>
            </a:r>
          </a:p>
        </p:txBody>
      </p:sp>
      <p:sp>
        <p:nvSpPr>
          <p:cNvPr id="5" name="Espace réservé du contenu 4"/>
          <p:cNvSpPr>
            <a:spLocks noGrp="1"/>
          </p:cNvSpPr>
          <p:nvPr>
            <p:ph idx="1"/>
          </p:nvPr>
        </p:nvSpPr>
        <p:spPr>
          <a:xfrm>
            <a:off x="415925" y="2755900"/>
            <a:ext cx="8308975" cy="3492500"/>
          </a:xfrm>
        </p:spPr>
        <p:txBody>
          <a:bodyPr rtlCol="0"/>
          <a:lstStyle/>
          <a:p>
            <a:pPr marL="514350" indent="-514350" eaLnBrk="1" fontAlgn="auto" hangingPunct="1">
              <a:spcAft>
                <a:spcPts val="0"/>
              </a:spcAft>
              <a:buClr>
                <a:schemeClr val="tx1">
                  <a:lumMod val="50000"/>
                  <a:lumOff val="50000"/>
                </a:schemeClr>
              </a:buClr>
              <a:buFont typeface="+mj-lt"/>
              <a:buAutoNum type="romanUcPeriod"/>
              <a:defRPr/>
            </a:pPr>
            <a:r>
              <a:rPr lang="fr-FR" b="1" dirty="0" smtClean="0">
                <a:solidFill>
                  <a:schemeClr val="tx1">
                    <a:lumMod val="75000"/>
                    <a:lumOff val="25000"/>
                  </a:schemeClr>
                </a:solidFill>
                <a:ea typeface="+mn-ea"/>
                <a:cs typeface="+mn-cs"/>
              </a:rPr>
              <a:t>Contexte</a:t>
            </a:r>
          </a:p>
          <a:p>
            <a:pPr marL="514350" indent="-514350" eaLnBrk="1" fontAlgn="auto" hangingPunct="1">
              <a:spcAft>
                <a:spcPts val="0"/>
              </a:spcAft>
              <a:buClr>
                <a:schemeClr val="tx1">
                  <a:lumMod val="50000"/>
                  <a:lumOff val="50000"/>
                </a:schemeClr>
              </a:buClr>
              <a:buFont typeface="+mj-lt"/>
              <a:buAutoNum type="romanUcPeriod"/>
              <a:defRPr/>
            </a:pPr>
            <a:r>
              <a:rPr lang="fr-FR" b="1" dirty="0" smtClean="0">
                <a:solidFill>
                  <a:schemeClr val="tx1">
                    <a:lumMod val="75000"/>
                    <a:lumOff val="25000"/>
                  </a:schemeClr>
                </a:solidFill>
                <a:ea typeface="+mn-ea"/>
                <a:cs typeface="+mn-cs"/>
              </a:rPr>
              <a:t>Structure de PCS retenue</a:t>
            </a:r>
          </a:p>
          <a:p>
            <a:pPr lvl="1" eaLnBrk="1" fontAlgn="auto" hangingPunct="1">
              <a:spcAft>
                <a:spcPts val="0"/>
              </a:spcAft>
              <a:buClr>
                <a:schemeClr val="tx1">
                  <a:lumMod val="85000"/>
                  <a:lumOff val="15000"/>
                </a:schemeClr>
              </a:buClr>
              <a:buFont typeface="Wingdings" charset="2"/>
              <a:buChar char="§"/>
              <a:defRPr/>
            </a:pPr>
            <a:r>
              <a:rPr lang="fr-FR" b="1" dirty="0" smtClean="0">
                <a:solidFill>
                  <a:schemeClr val="tx1">
                    <a:lumMod val="75000"/>
                    <a:lumOff val="25000"/>
                  </a:schemeClr>
                </a:solidFill>
                <a:ea typeface="+mn-ea"/>
              </a:rPr>
              <a:t>Zoom sur la gestion des escales navires</a:t>
            </a:r>
          </a:p>
          <a:p>
            <a:pPr lvl="2" eaLnBrk="1" fontAlgn="auto" hangingPunct="1">
              <a:spcAft>
                <a:spcPts val="0"/>
              </a:spcAft>
              <a:buClr>
                <a:schemeClr val="tx1">
                  <a:lumMod val="50000"/>
                  <a:lumOff val="50000"/>
                </a:schemeClr>
              </a:buClr>
              <a:buFont typeface="Wingdings" charset="2"/>
              <a:buChar char="§"/>
              <a:defRPr/>
            </a:pPr>
            <a:r>
              <a:rPr lang="fr-FR" b="1" dirty="0" smtClean="0">
                <a:solidFill>
                  <a:schemeClr val="tx1">
                    <a:lumMod val="75000"/>
                    <a:lumOff val="25000"/>
                  </a:schemeClr>
                </a:solidFill>
                <a:ea typeface="+mn-ea"/>
              </a:rPr>
              <a:t>Identification de flux et des acteurs -&gt; Proposition de fonctionnalités</a:t>
            </a:r>
          </a:p>
          <a:p>
            <a:pPr lvl="1" eaLnBrk="1" fontAlgn="auto" hangingPunct="1">
              <a:spcAft>
                <a:spcPts val="0"/>
              </a:spcAft>
              <a:buClr>
                <a:schemeClr val="tx1">
                  <a:lumMod val="85000"/>
                  <a:lumOff val="15000"/>
                </a:schemeClr>
              </a:buClr>
              <a:buFont typeface="Wingdings" charset="2"/>
              <a:buChar char="§"/>
              <a:defRPr/>
            </a:pPr>
            <a:r>
              <a:rPr lang="fr-FR" b="1" dirty="0" smtClean="0">
                <a:solidFill>
                  <a:schemeClr val="tx1">
                    <a:lumMod val="75000"/>
                    <a:lumOff val="25000"/>
                  </a:schemeClr>
                </a:solidFill>
                <a:ea typeface="+mn-ea"/>
              </a:rPr>
              <a:t>Zoom sur la gestion du passages des marchandises</a:t>
            </a:r>
          </a:p>
          <a:p>
            <a:pPr marL="685800" lvl="3" eaLnBrk="1" fontAlgn="auto" hangingPunct="1">
              <a:spcBef>
                <a:spcPts val="2000"/>
              </a:spcBef>
              <a:spcAft>
                <a:spcPts val="0"/>
              </a:spcAft>
              <a:buClr>
                <a:schemeClr val="tx1">
                  <a:lumMod val="85000"/>
                  <a:lumOff val="15000"/>
                </a:schemeClr>
              </a:buClr>
              <a:buFont typeface="Wingdings" charset="2"/>
              <a:buChar char="§"/>
              <a:defRPr/>
            </a:pPr>
            <a:r>
              <a:rPr lang="fr-FR" b="1" dirty="0">
                <a:solidFill>
                  <a:schemeClr val="tx1">
                    <a:lumMod val="75000"/>
                    <a:lumOff val="25000"/>
                  </a:schemeClr>
                </a:solidFill>
                <a:ea typeface="+mn-ea"/>
              </a:rPr>
              <a:t>Identification de flux et des acteurs -&gt; Proposition de </a:t>
            </a:r>
            <a:r>
              <a:rPr lang="fr-FR" b="1" dirty="0" smtClean="0">
                <a:solidFill>
                  <a:schemeClr val="tx1">
                    <a:lumMod val="75000"/>
                    <a:lumOff val="25000"/>
                  </a:schemeClr>
                </a:solidFill>
                <a:ea typeface="+mn-ea"/>
              </a:rPr>
              <a:t>fonctionnalités</a:t>
            </a:r>
          </a:p>
          <a:p>
            <a:pPr marL="514350" indent="-514350" eaLnBrk="1" fontAlgn="auto" hangingPunct="1">
              <a:spcAft>
                <a:spcPts val="0"/>
              </a:spcAft>
              <a:buClr>
                <a:schemeClr val="tx1">
                  <a:lumMod val="50000"/>
                  <a:lumOff val="50000"/>
                </a:schemeClr>
              </a:buClr>
              <a:buFont typeface="+mj-lt"/>
              <a:buAutoNum type="romanUcPeriod"/>
              <a:defRPr/>
            </a:pPr>
            <a:r>
              <a:rPr lang="fr-FR" b="1" dirty="0">
                <a:solidFill>
                  <a:schemeClr val="tx1">
                    <a:lumMod val="75000"/>
                    <a:lumOff val="25000"/>
                  </a:schemeClr>
                </a:solidFill>
                <a:ea typeface="+mn-ea"/>
                <a:cs typeface="+mn-cs"/>
              </a:rPr>
              <a:t>Recommandations</a:t>
            </a:r>
          </a:p>
          <a:p>
            <a:pPr marL="0" indent="0" eaLnBrk="1" fontAlgn="auto" hangingPunct="1">
              <a:spcAft>
                <a:spcPts val="0"/>
              </a:spcAft>
              <a:buClr>
                <a:schemeClr val="tx1">
                  <a:lumMod val="50000"/>
                  <a:lumOff val="50000"/>
                </a:schemeClr>
              </a:buClr>
              <a:buFont typeface="Wingdings" pitchFamily="2" charset="2"/>
              <a:buNone/>
              <a:defRPr/>
            </a:pPr>
            <a:endParaRPr lang="fr-FR" b="1" dirty="0" smtClean="0">
              <a:solidFill>
                <a:schemeClr val="tx1">
                  <a:lumMod val="75000"/>
                  <a:lumOff val="25000"/>
                </a:schemeClr>
              </a:solidFill>
              <a:ea typeface="+mn-ea"/>
              <a:cs typeface="+mn-cs"/>
            </a:endParaRPr>
          </a:p>
          <a:p>
            <a:pPr marL="0" indent="0" eaLnBrk="1" fontAlgn="auto" hangingPunct="1">
              <a:spcAft>
                <a:spcPts val="0"/>
              </a:spcAft>
              <a:buClr>
                <a:schemeClr val="tx1">
                  <a:lumMod val="50000"/>
                  <a:lumOff val="50000"/>
                </a:schemeClr>
              </a:buClr>
              <a:buFont typeface="Wingdings" pitchFamily="2" charset="2"/>
              <a:buNone/>
              <a:defRPr/>
            </a:pPr>
            <a:endParaRPr lang="fr-FR" dirty="0" smtClean="0">
              <a:solidFill>
                <a:schemeClr val="tx1">
                  <a:lumMod val="75000"/>
                  <a:lumOff val="25000"/>
                </a:schemeClr>
              </a:solidFill>
              <a:ea typeface="+mn-ea"/>
              <a:cs typeface="+mn-cs"/>
            </a:endParaRPr>
          </a:p>
          <a:p>
            <a:pPr marL="0" indent="0" eaLnBrk="1" fontAlgn="auto" hangingPunct="1">
              <a:spcAft>
                <a:spcPts val="0"/>
              </a:spcAft>
              <a:buClr>
                <a:schemeClr val="tx1">
                  <a:lumMod val="50000"/>
                  <a:lumOff val="50000"/>
                </a:schemeClr>
              </a:buClr>
              <a:buFont typeface="Wingdings" pitchFamily="2" charset="2"/>
              <a:buNone/>
              <a:defRPr/>
            </a:pPr>
            <a:endParaRPr lang="fr-FR" dirty="0">
              <a:solidFill>
                <a:schemeClr val="tx1">
                  <a:lumMod val="75000"/>
                  <a:lumOff val="25000"/>
                </a:schemeClr>
              </a:solidFill>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 calcmode="lin" valueType="num">
                                      <p:cBhvr additive="base">
                                        <p:cTn id="3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Image 8" descr="seminai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0975" y="193675"/>
            <a:ext cx="8785225"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Titre 1"/>
          <p:cNvSpPr>
            <a:spLocks noGrp="1"/>
          </p:cNvSpPr>
          <p:nvPr>
            <p:ph type="title"/>
          </p:nvPr>
        </p:nvSpPr>
        <p:spPr/>
        <p:txBody>
          <a:bodyPr/>
          <a:lstStyle/>
          <a:p>
            <a:pPr eaLnBrk="1" hangingPunct="1"/>
            <a:r>
              <a:rPr lang="fr-FR" sz="2800" b="1">
                <a:latin typeface="Calibri" charset="0"/>
              </a:rPr>
              <a:t>Contexte</a:t>
            </a:r>
          </a:p>
        </p:txBody>
      </p:sp>
      <p:sp>
        <p:nvSpPr>
          <p:cNvPr id="21507" name="Espace réservé du contenu 4"/>
          <p:cNvSpPr>
            <a:spLocks noGrp="1"/>
          </p:cNvSpPr>
          <p:nvPr>
            <p:ph idx="1"/>
          </p:nvPr>
        </p:nvSpPr>
        <p:spPr>
          <a:xfrm>
            <a:off x="415925" y="2755900"/>
            <a:ext cx="8308975" cy="3492500"/>
          </a:xfrm>
        </p:spPr>
        <p:txBody>
          <a:bodyPr/>
          <a:lstStyle/>
          <a:p>
            <a:pPr algn="just" eaLnBrk="1" hangingPunct="1">
              <a:lnSpc>
                <a:spcPct val="80000"/>
              </a:lnSpc>
            </a:pPr>
            <a:r>
              <a:rPr lang="fr-FR" sz="1700" dirty="0">
                <a:latin typeface="Calibri" charset="0"/>
              </a:rPr>
              <a:t>L’un des objectifs spécifiques du Comité Mixte DOUANE/COPIL-CIPK est d’émettre un avis technique sur le déploiement physique et logique des infrastructures , </a:t>
            </a:r>
            <a:r>
              <a:rPr lang="fr-FR" sz="1700" dirty="0" smtClean="0">
                <a:latin typeface="Calibri" charset="0"/>
              </a:rPr>
              <a:t>des équipements </a:t>
            </a:r>
            <a:r>
              <a:rPr lang="fr-FR" sz="1700" dirty="0">
                <a:latin typeface="Calibri" charset="0"/>
              </a:rPr>
              <a:t>portuaires et du </a:t>
            </a:r>
            <a:r>
              <a:rPr lang="fr-FR" sz="1700" b="1" dirty="0">
                <a:latin typeface="Calibri" charset="0"/>
              </a:rPr>
              <a:t>système d’information</a:t>
            </a:r>
            <a:r>
              <a:rPr lang="fr-FR" sz="1700" dirty="0">
                <a:latin typeface="Calibri" charset="0"/>
              </a:rPr>
              <a:t>. </a:t>
            </a:r>
          </a:p>
          <a:p>
            <a:pPr algn="just" eaLnBrk="1" hangingPunct="1">
              <a:lnSpc>
                <a:spcPct val="80000"/>
              </a:lnSpc>
            </a:pPr>
            <a:r>
              <a:rPr lang="fr-FR" sz="1700" dirty="0">
                <a:latin typeface="Calibri" charset="0"/>
              </a:rPr>
              <a:t>En partant de la proposition de PMIS faite par le constructeur CHEC, des notes d’EGIS y relatives, sur la base de notre expérience et des acquis, notre réflexion a avant tout consisté à définir les fonctionnalités que devraient intégrer le PMIS du PEPK.</a:t>
            </a:r>
          </a:p>
          <a:p>
            <a:pPr algn="just" eaLnBrk="1" hangingPunct="1">
              <a:lnSpc>
                <a:spcPct val="80000"/>
              </a:lnSpc>
            </a:pPr>
            <a:r>
              <a:rPr lang="fr-FR" sz="1700" dirty="0">
                <a:solidFill>
                  <a:srgbClr val="595959"/>
                </a:solidFill>
                <a:latin typeface="Calibri" charset="0"/>
              </a:rPr>
              <a:t>Les propositions issues de notre réflexion devraient contribuer à l’étude pour la mise en place du PMIS définitif qui sera menée par le GPMH. Elles consacrent la nécessité pour les acteurs de la communauté portuaire de disposer d’un véritable SI , condition sine qua non pour opérer au futur PEPK.</a:t>
            </a:r>
          </a:p>
          <a:p>
            <a:pPr eaLnBrk="1" hangingPunct="1">
              <a:lnSpc>
                <a:spcPct val="80000"/>
              </a:lnSpc>
            </a:pPr>
            <a:r>
              <a:rPr lang="fr-FR" sz="1700" dirty="0">
                <a:latin typeface="Calibri" charset="0"/>
              </a:rPr>
              <a:t>La finalité étant de rendre le PEPK </a:t>
            </a:r>
            <a:r>
              <a:rPr lang="fr-FR" sz="1700" b="1" dirty="0" smtClean="0">
                <a:latin typeface="Calibri" charset="0"/>
              </a:rPr>
              <a:t>attractif</a:t>
            </a:r>
            <a:r>
              <a:rPr lang="fr-FR" sz="1700" dirty="0" smtClean="0">
                <a:latin typeface="Calibri" charset="0"/>
              </a:rPr>
              <a:t>, </a:t>
            </a:r>
            <a:r>
              <a:rPr lang="fr-FR" sz="1700" b="1" dirty="0" smtClean="0">
                <a:latin typeface="Calibri" charset="0"/>
              </a:rPr>
              <a:t>compétitif</a:t>
            </a:r>
            <a:r>
              <a:rPr lang="fr-FR" sz="1700" dirty="0" smtClean="0">
                <a:latin typeface="Calibri" charset="0"/>
              </a:rPr>
              <a:t> </a:t>
            </a:r>
            <a:r>
              <a:rPr lang="fr-FR" sz="1700" dirty="0">
                <a:latin typeface="Calibri" charset="0"/>
              </a:rPr>
              <a:t>et l’ériger en modèle dans le golfe de Guinée</a:t>
            </a:r>
          </a:p>
          <a:p>
            <a:pPr eaLnBrk="1" hangingPunct="1">
              <a:lnSpc>
                <a:spcPct val="80000"/>
              </a:lnSpc>
              <a:buFont typeface="Wingdings" charset="0"/>
              <a:buNone/>
            </a:pPr>
            <a:endParaRPr lang="fr-FR" sz="1700" b="1" dirty="0">
              <a:latin typeface="Calibri" charset="0"/>
            </a:endParaRPr>
          </a:p>
          <a:p>
            <a:pPr eaLnBrk="1" hangingPunct="1">
              <a:lnSpc>
                <a:spcPct val="80000"/>
              </a:lnSpc>
              <a:buFont typeface="Wingdings" charset="0"/>
              <a:buNone/>
            </a:pPr>
            <a:endParaRPr lang="fr-FR" sz="1700" dirty="0">
              <a:latin typeface="Calibri" charset="0"/>
            </a:endParaRPr>
          </a:p>
          <a:p>
            <a:pPr eaLnBrk="1" hangingPunct="1">
              <a:lnSpc>
                <a:spcPct val="80000"/>
              </a:lnSpc>
              <a:buFont typeface="Wingdings" charset="0"/>
              <a:buNone/>
            </a:pPr>
            <a:endParaRPr lang="fr-FR" sz="1700" dirty="0">
              <a:latin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507">
                                            <p:txEl>
                                              <p:pRg st="3" end="3"/>
                                            </p:txEl>
                                          </p:spTgt>
                                        </p:tgtEl>
                                        <p:attrNameLst>
                                          <p:attrName>style.visibility</p:attrName>
                                        </p:attrNameLst>
                                      </p:cBhvr>
                                      <p:to>
                                        <p:strVal val="visible"/>
                                      </p:to>
                                    </p:set>
                                    <p:anim calcmode="lin" valueType="num">
                                      <p:cBhvr additive="base">
                                        <p:cTn id="25"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4788" y="766763"/>
            <a:ext cx="7035800" cy="1174750"/>
          </a:xfrm>
        </p:spPr>
        <p:txBody>
          <a:bodyPr rtlCol="0">
            <a:noAutofit/>
          </a:bodyPr>
          <a:lstStyle/>
          <a:p>
            <a:pPr eaLnBrk="1" fontAlgn="auto" hangingPunct="1">
              <a:spcAft>
                <a:spcPts val="0"/>
              </a:spcAft>
              <a:defRPr/>
            </a:pPr>
            <a:r>
              <a:rPr lang="fr-FR" sz="2400" dirty="0" smtClean="0">
                <a:solidFill>
                  <a:schemeClr val="accent2">
                    <a:lumMod val="75000"/>
                  </a:schemeClr>
                </a:solidFill>
                <a:ea typeface="+mj-ea"/>
                <a:cs typeface="+mj-cs"/>
              </a:rPr>
              <a:t>PORT COMMUNITY SYSTEM</a:t>
            </a:r>
            <a:r>
              <a:rPr lang="fr-FR" sz="2400" dirty="0" smtClean="0">
                <a:ea typeface="+mj-ea"/>
                <a:cs typeface="+mj-cs"/>
              </a:rPr>
              <a:t/>
            </a:r>
            <a:br>
              <a:rPr lang="fr-FR" sz="2400" dirty="0" smtClean="0">
                <a:ea typeface="+mj-ea"/>
                <a:cs typeface="+mj-cs"/>
              </a:rPr>
            </a:br>
            <a:endParaRPr lang="fr-FR" sz="2400" dirty="0">
              <a:ea typeface="+mj-ea"/>
              <a:cs typeface="+mj-cs"/>
            </a:endParaRPr>
          </a:p>
        </p:txBody>
      </p:sp>
      <p:pic>
        <p:nvPicPr>
          <p:cNvPr id="225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4338" y="3530600"/>
            <a:ext cx="265112" cy="58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Ellipse 6"/>
          <p:cNvSpPr/>
          <p:nvPr/>
        </p:nvSpPr>
        <p:spPr>
          <a:xfrm>
            <a:off x="3859213" y="3479800"/>
            <a:ext cx="723900" cy="793750"/>
          </a:xfrm>
          <a:prstGeom prst="ellipse">
            <a:avLst/>
          </a:prstGeom>
          <a:no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fr-FR"/>
          </a:p>
        </p:txBody>
      </p:sp>
      <p:pic>
        <p:nvPicPr>
          <p:cNvPr id="10" name="Picture 2"/>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8124825" y="1444625"/>
            <a:ext cx="508000" cy="563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481888" y="1392238"/>
            <a:ext cx="465137" cy="769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905250" y="3702050"/>
            <a:ext cx="239713" cy="44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6500" y="5343525"/>
            <a:ext cx="530225" cy="67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5"/>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067300" y="1625600"/>
            <a:ext cx="538163" cy="53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7250" y="5322888"/>
            <a:ext cx="715963" cy="490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74938" y="5319713"/>
            <a:ext cx="1027112"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8"/>
          <p:cNvPicPr>
            <a:picLocks noChangeAspect="1" noChangeArrowheads="1"/>
          </p:cNvPicPr>
          <p:nvPr/>
        </p:nvPicPr>
        <p:blipFill>
          <a:blip r:embed="rId8">
            <a:extLst>
              <a:ext uri="{28A0092B-C50C-407E-A947-70E740481C1C}">
                <a14:useLocalDpi xmlns:a14="http://schemas.microsoft.com/office/drawing/2010/main" val="0"/>
              </a:ext>
            </a:extLst>
          </a:blip>
          <a:srcRect l="10429" t="8656" r="12839" b="11775"/>
          <a:stretch>
            <a:fillRect/>
          </a:stretch>
        </p:blipFill>
        <p:spPr bwMode="auto">
          <a:xfrm>
            <a:off x="381000" y="3646488"/>
            <a:ext cx="592138" cy="487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61075" y="3611563"/>
            <a:ext cx="1706563" cy="766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ZoneTexte 18"/>
          <p:cNvSpPr txBox="1">
            <a:spLocks noChangeArrowheads="1"/>
          </p:cNvSpPr>
          <p:nvPr/>
        </p:nvSpPr>
        <p:spPr bwMode="auto">
          <a:xfrm>
            <a:off x="7258050" y="2290763"/>
            <a:ext cx="1398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fr-FR" sz="1400" b="1" dirty="0"/>
              <a:t>Systèmes Douaniers</a:t>
            </a:r>
          </a:p>
        </p:txBody>
      </p:sp>
      <p:sp>
        <p:nvSpPr>
          <p:cNvPr id="22542" name="ZoneTexte 19"/>
          <p:cNvSpPr txBox="1">
            <a:spLocks noChangeArrowheads="1"/>
          </p:cNvSpPr>
          <p:nvPr/>
        </p:nvSpPr>
        <p:spPr bwMode="auto">
          <a:xfrm>
            <a:off x="3163888" y="4232275"/>
            <a:ext cx="24717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fr-FR" sz="1400" b="1">
                <a:solidFill>
                  <a:srgbClr val="C00000"/>
                </a:solidFill>
              </a:rPr>
              <a:t>PORT MANAGEMENT</a:t>
            </a:r>
          </a:p>
          <a:p>
            <a:pPr algn="ctr" eaLnBrk="1" hangingPunct="1"/>
            <a:r>
              <a:rPr lang="fr-FR" sz="1400" b="1">
                <a:solidFill>
                  <a:srgbClr val="C00000"/>
                </a:solidFill>
              </a:rPr>
              <a:t>INFORMATION </a:t>
            </a:r>
          </a:p>
          <a:p>
            <a:pPr algn="ctr" eaLnBrk="1" hangingPunct="1"/>
            <a:r>
              <a:rPr lang="fr-FR" sz="1400" b="1">
                <a:solidFill>
                  <a:srgbClr val="C00000"/>
                </a:solidFill>
              </a:rPr>
              <a:t>SYSTEM</a:t>
            </a:r>
          </a:p>
          <a:p>
            <a:pPr algn="ctr" eaLnBrk="1" hangingPunct="1"/>
            <a:endParaRPr lang="fr-FR" sz="1400" b="1">
              <a:solidFill>
                <a:srgbClr val="C00000"/>
              </a:solidFill>
            </a:endParaRPr>
          </a:p>
        </p:txBody>
      </p:sp>
      <p:sp>
        <p:nvSpPr>
          <p:cNvPr id="21" name="ZoneTexte 20"/>
          <p:cNvSpPr txBox="1">
            <a:spLocks noChangeArrowheads="1"/>
          </p:cNvSpPr>
          <p:nvPr/>
        </p:nvSpPr>
        <p:spPr bwMode="auto">
          <a:xfrm>
            <a:off x="4383088" y="6026150"/>
            <a:ext cx="1851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fr-FR" sz="1400" b="1" dirty="0"/>
              <a:t>Autres acteurs logistiques</a:t>
            </a:r>
          </a:p>
        </p:txBody>
      </p:sp>
      <p:sp>
        <p:nvSpPr>
          <p:cNvPr id="22" name="ZoneTexte 21"/>
          <p:cNvSpPr txBox="1">
            <a:spLocks noChangeArrowheads="1"/>
          </p:cNvSpPr>
          <p:nvPr/>
        </p:nvSpPr>
        <p:spPr bwMode="auto">
          <a:xfrm>
            <a:off x="381000" y="4378325"/>
            <a:ext cx="13128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fr-FR" sz="1400" b="1" dirty="0"/>
              <a:t>Consignataires (Armateurs)</a:t>
            </a:r>
          </a:p>
        </p:txBody>
      </p:sp>
      <p:pic>
        <p:nvPicPr>
          <p:cNvPr id="23" name="Picture 15"/>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0" y="1762125"/>
            <a:ext cx="1060450" cy="72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ZoneTexte 23"/>
          <p:cNvSpPr txBox="1">
            <a:spLocks noChangeArrowheads="1"/>
          </p:cNvSpPr>
          <p:nvPr/>
        </p:nvSpPr>
        <p:spPr bwMode="auto">
          <a:xfrm>
            <a:off x="285750" y="2582863"/>
            <a:ext cx="11303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fr-FR" sz="1400" b="1"/>
              <a:t>Chargeur</a:t>
            </a:r>
          </a:p>
        </p:txBody>
      </p:sp>
      <p:sp>
        <p:nvSpPr>
          <p:cNvPr id="25" name="ZoneTexte 24"/>
          <p:cNvSpPr txBox="1">
            <a:spLocks noChangeArrowheads="1"/>
          </p:cNvSpPr>
          <p:nvPr/>
        </p:nvSpPr>
        <p:spPr bwMode="auto">
          <a:xfrm>
            <a:off x="285750" y="6045200"/>
            <a:ext cx="18065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fr-FR" sz="1400" b="1"/>
              <a:t>Opérateur Terminal, Aconiers</a:t>
            </a:r>
          </a:p>
        </p:txBody>
      </p:sp>
      <p:sp>
        <p:nvSpPr>
          <p:cNvPr id="26" name="ZoneTexte 25"/>
          <p:cNvSpPr txBox="1">
            <a:spLocks noChangeArrowheads="1"/>
          </p:cNvSpPr>
          <p:nvPr/>
        </p:nvSpPr>
        <p:spPr bwMode="auto">
          <a:xfrm>
            <a:off x="2468563" y="6013450"/>
            <a:ext cx="16176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fr-FR" sz="1400" b="1" dirty="0"/>
              <a:t>Magasin et Aires de Dédouanement</a:t>
            </a:r>
          </a:p>
        </p:txBody>
      </p:sp>
      <p:sp>
        <p:nvSpPr>
          <p:cNvPr id="27" name="Rectangle 26"/>
          <p:cNvSpPr>
            <a:spLocks noChangeArrowheads="1"/>
          </p:cNvSpPr>
          <p:nvPr/>
        </p:nvSpPr>
        <p:spPr bwMode="auto">
          <a:xfrm>
            <a:off x="5940425" y="4340225"/>
            <a:ext cx="199548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1400" b="1" i="1"/>
              <a:t>Guichet Unique Electronique</a:t>
            </a:r>
          </a:p>
          <a:p>
            <a:pPr algn="ctr"/>
            <a:r>
              <a:rPr lang="fr-FR" sz="1400" b="1" i="1"/>
              <a:t>(Hub d’échange coordonné de données)</a:t>
            </a:r>
          </a:p>
        </p:txBody>
      </p:sp>
      <p:pic>
        <p:nvPicPr>
          <p:cNvPr id="2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925" y="5327650"/>
            <a:ext cx="373063" cy="61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5713" y="3663950"/>
            <a:ext cx="373062" cy="61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6338" y="5357813"/>
            <a:ext cx="373062" cy="617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3"/>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333875" y="1284288"/>
            <a:ext cx="531813" cy="877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ZoneTexte 31"/>
          <p:cNvSpPr txBox="1">
            <a:spLocks noChangeArrowheads="1"/>
          </p:cNvSpPr>
          <p:nvPr/>
        </p:nvSpPr>
        <p:spPr bwMode="auto">
          <a:xfrm>
            <a:off x="3151188" y="2306638"/>
            <a:ext cx="22129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fr-FR" sz="1400" b="1" dirty="0"/>
              <a:t>Autres Administrations</a:t>
            </a:r>
          </a:p>
          <a:p>
            <a:pPr algn="ctr" eaLnBrk="1" hangingPunct="1"/>
            <a:r>
              <a:rPr lang="fr-FR" sz="1400" b="1" dirty="0"/>
              <a:t>et intervenants administratifs privés</a:t>
            </a:r>
          </a:p>
        </p:txBody>
      </p:sp>
      <p:cxnSp>
        <p:nvCxnSpPr>
          <p:cNvPr id="34" name="Connecteur droit 33"/>
          <p:cNvCxnSpPr/>
          <p:nvPr/>
        </p:nvCxnSpPr>
        <p:spPr>
          <a:xfrm flipV="1">
            <a:off x="5949167" y="2007586"/>
            <a:ext cx="1527085" cy="1124211"/>
          </a:xfrm>
          <a:prstGeom prst="line">
            <a:avLst/>
          </a:prstGeom>
        </p:spPr>
        <p:style>
          <a:lnRef idx="3">
            <a:schemeClr val="accent2"/>
          </a:lnRef>
          <a:fillRef idx="0">
            <a:schemeClr val="accent2"/>
          </a:fillRef>
          <a:effectRef idx="2">
            <a:schemeClr val="accent2"/>
          </a:effectRef>
          <a:fontRef idx="minor">
            <a:schemeClr val="tx1"/>
          </a:fontRef>
        </p:style>
      </p:cxnSp>
      <p:cxnSp>
        <p:nvCxnSpPr>
          <p:cNvPr id="36" name="Connecteur droit 35"/>
          <p:cNvCxnSpPr/>
          <p:nvPr/>
        </p:nvCxnSpPr>
        <p:spPr>
          <a:xfrm flipH="1" flipV="1">
            <a:off x="1469176" y="2455014"/>
            <a:ext cx="2232183" cy="1208986"/>
          </a:xfrm>
          <a:prstGeom prst="line">
            <a:avLst/>
          </a:prstGeom>
        </p:spPr>
        <p:style>
          <a:lnRef idx="3">
            <a:schemeClr val="accent2"/>
          </a:lnRef>
          <a:fillRef idx="0">
            <a:schemeClr val="accent2"/>
          </a:fillRef>
          <a:effectRef idx="2">
            <a:schemeClr val="accent2"/>
          </a:effectRef>
          <a:fontRef idx="minor">
            <a:schemeClr val="tx1"/>
          </a:fontRef>
        </p:style>
      </p:cxnSp>
      <p:cxnSp>
        <p:nvCxnSpPr>
          <p:cNvPr id="37" name="Connecteur droit 36"/>
          <p:cNvCxnSpPr/>
          <p:nvPr/>
        </p:nvCxnSpPr>
        <p:spPr>
          <a:xfrm flipH="1">
            <a:off x="1694573" y="3829050"/>
            <a:ext cx="1712522"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38" name="Connecteur droit 37"/>
          <p:cNvCxnSpPr/>
          <p:nvPr/>
        </p:nvCxnSpPr>
        <p:spPr>
          <a:xfrm flipH="1" flipV="1">
            <a:off x="5288782" y="2291414"/>
            <a:ext cx="75915" cy="840383"/>
          </a:xfrm>
          <a:prstGeom prst="line">
            <a:avLst/>
          </a:prstGeom>
        </p:spPr>
        <p:style>
          <a:lnRef idx="3">
            <a:schemeClr val="accent2"/>
          </a:lnRef>
          <a:fillRef idx="0">
            <a:schemeClr val="accent2"/>
          </a:fillRef>
          <a:effectRef idx="2">
            <a:schemeClr val="accent2"/>
          </a:effectRef>
          <a:fontRef idx="minor">
            <a:schemeClr val="tx1"/>
          </a:fontRef>
        </p:style>
      </p:cxnSp>
      <p:cxnSp>
        <p:nvCxnSpPr>
          <p:cNvPr id="39" name="Connecteur droit 38"/>
          <p:cNvCxnSpPr/>
          <p:nvPr/>
        </p:nvCxnSpPr>
        <p:spPr>
          <a:xfrm flipV="1">
            <a:off x="1694573" y="4133213"/>
            <a:ext cx="1712521" cy="1075916"/>
          </a:xfrm>
          <a:prstGeom prst="line">
            <a:avLst/>
          </a:prstGeom>
        </p:spPr>
        <p:style>
          <a:lnRef idx="3">
            <a:schemeClr val="accent2"/>
          </a:lnRef>
          <a:fillRef idx="0">
            <a:schemeClr val="accent2"/>
          </a:fillRef>
          <a:effectRef idx="2">
            <a:schemeClr val="accent2"/>
          </a:effectRef>
          <a:fontRef idx="minor">
            <a:schemeClr val="tx1"/>
          </a:fontRef>
        </p:style>
      </p:cxnSp>
      <p:cxnSp>
        <p:nvCxnSpPr>
          <p:cNvPr id="40" name="Connecteur droit 39"/>
          <p:cNvCxnSpPr/>
          <p:nvPr/>
        </p:nvCxnSpPr>
        <p:spPr>
          <a:xfrm flipV="1">
            <a:off x="3366493" y="4870851"/>
            <a:ext cx="379181" cy="501206"/>
          </a:xfrm>
          <a:prstGeom prst="line">
            <a:avLst/>
          </a:prstGeom>
        </p:spPr>
        <p:style>
          <a:lnRef idx="3">
            <a:schemeClr val="accent2"/>
          </a:lnRef>
          <a:fillRef idx="0">
            <a:schemeClr val="accent2"/>
          </a:fillRef>
          <a:effectRef idx="2">
            <a:schemeClr val="accent2"/>
          </a:effectRef>
          <a:fontRef idx="minor">
            <a:schemeClr val="tx1"/>
          </a:fontRef>
        </p:style>
      </p:cxnSp>
      <p:cxnSp>
        <p:nvCxnSpPr>
          <p:cNvPr id="41" name="Connecteur droit 40"/>
          <p:cNvCxnSpPr/>
          <p:nvPr/>
        </p:nvCxnSpPr>
        <p:spPr>
          <a:xfrm flipH="1" flipV="1">
            <a:off x="4774029" y="5218828"/>
            <a:ext cx="241082" cy="279401"/>
          </a:xfrm>
          <a:prstGeom prst="line">
            <a:avLst/>
          </a:prstGeom>
        </p:spPr>
        <p:style>
          <a:lnRef idx="3">
            <a:schemeClr val="accent2"/>
          </a:lnRef>
          <a:fillRef idx="0">
            <a:schemeClr val="accent2"/>
          </a:fillRef>
          <a:effectRef idx="2">
            <a:schemeClr val="accent2"/>
          </a:effectRef>
          <a:fontRef idx="minor">
            <a:schemeClr val="tx1"/>
          </a:fontRef>
        </p:style>
      </p:cxnSp>
      <p:pic>
        <p:nvPicPr>
          <p:cNvPr id="22562" name="Image 69" descr="seminaire.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80975" y="193675"/>
            <a:ext cx="8785225"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ouble flèche horizontale 2"/>
          <p:cNvSpPr/>
          <p:nvPr/>
        </p:nvSpPr>
        <p:spPr>
          <a:xfrm>
            <a:off x="5055527" y="3923782"/>
            <a:ext cx="893640" cy="222427"/>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4" name="Ellipse 3"/>
          <p:cNvSpPr/>
          <p:nvPr/>
        </p:nvSpPr>
        <p:spPr>
          <a:xfrm>
            <a:off x="3406775" y="3132138"/>
            <a:ext cx="4932363" cy="2212975"/>
          </a:xfrm>
          <a:prstGeom prst="ellipse">
            <a:avLst/>
          </a:prstGeom>
          <a:no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pic>
        <p:nvPicPr>
          <p:cNvPr id="4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5400675"/>
            <a:ext cx="530225" cy="67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ZoneTexte 42"/>
          <p:cNvSpPr txBox="1">
            <a:spLocks noChangeArrowheads="1"/>
          </p:cNvSpPr>
          <p:nvPr/>
        </p:nvSpPr>
        <p:spPr bwMode="auto">
          <a:xfrm>
            <a:off x="6453188" y="6083300"/>
            <a:ext cx="1851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fr-FR" sz="1400" b="1"/>
              <a:t>CAD</a:t>
            </a:r>
          </a:p>
        </p:txBody>
      </p:sp>
      <p:cxnSp>
        <p:nvCxnSpPr>
          <p:cNvPr id="44" name="Connecteur droit 43"/>
          <p:cNvCxnSpPr/>
          <p:nvPr/>
        </p:nvCxnSpPr>
        <p:spPr>
          <a:xfrm flipH="1" flipV="1">
            <a:off x="6844208" y="5276011"/>
            <a:ext cx="241082" cy="279401"/>
          </a:xfrm>
          <a:prstGeom prst="line">
            <a:avLst/>
          </a:prstGeom>
        </p:spPr>
        <p:style>
          <a:lnRef idx="3">
            <a:schemeClr val="accent2"/>
          </a:lnRef>
          <a:fillRef idx="0">
            <a:schemeClr val="accent2"/>
          </a:fillRef>
          <a:effectRef idx="2">
            <a:schemeClr val="accent2"/>
          </a:effectRef>
          <a:fontRef idx="minor">
            <a:schemeClr val="tx1"/>
          </a:fontRef>
        </p:style>
      </p:cxnSp>
      <p:pic>
        <p:nvPicPr>
          <p:cNvPr id="4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1500" y="2814638"/>
            <a:ext cx="530225" cy="67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ZoneTexte 45"/>
          <p:cNvSpPr txBox="1">
            <a:spLocks noChangeArrowheads="1"/>
          </p:cNvSpPr>
          <p:nvPr/>
        </p:nvSpPr>
        <p:spPr bwMode="auto">
          <a:xfrm>
            <a:off x="7556500" y="3497263"/>
            <a:ext cx="1851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fr-FR" sz="1400" b="1" dirty="0"/>
              <a:t>Banques</a:t>
            </a:r>
          </a:p>
        </p:txBody>
      </p:sp>
      <p:cxnSp>
        <p:nvCxnSpPr>
          <p:cNvPr id="47" name="Connecteur droit 46"/>
          <p:cNvCxnSpPr>
            <a:endCxn id="4" idx="7"/>
          </p:cNvCxnSpPr>
          <p:nvPr/>
        </p:nvCxnSpPr>
        <p:spPr>
          <a:xfrm flipH="1">
            <a:off x="7616863" y="2969625"/>
            <a:ext cx="572375" cy="486316"/>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ppt_x"/>
                                          </p:val>
                                        </p:tav>
                                        <p:tav tm="100000">
                                          <p:val>
                                            <p:strVal val="#ppt_x"/>
                                          </p:val>
                                        </p:tav>
                                      </p:tavLst>
                                    </p:anim>
                                    <p:anim calcmode="lin" valueType="num">
                                      <p:cBhvr additive="base">
                                        <p:cTn id="1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additive="base">
                                        <p:cTn id="21" dur="500" fill="hold"/>
                                        <p:tgtEl>
                                          <p:spTgt spid="38"/>
                                        </p:tgtEl>
                                        <p:attrNameLst>
                                          <p:attrName>ppt_x</p:attrName>
                                        </p:attrNameLst>
                                      </p:cBhvr>
                                      <p:tavLst>
                                        <p:tav tm="0">
                                          <p:val>
                                            <p:strVal val="#ppt_x"/>
                                          </p:val>
                                        </p:tav>
                                        <p:tav tm="100000">
                                          <p:val>
                                            <p:strVal val="#ppt_x"/>
                                          </p:val>
                                        </p:tav>
                                      </p:tavLst>
                                    </p:anim>
                                    <p:anim calcmode="lin" valueType="num">
                                      <p:cBhvr additive="base">
                                        <p:cTn id="22" dur="500" fill="hold"/>
                                        <p:tgtEl>
                                          <p:spTgt spid="3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ppt_x"/>
                                          </p:val>
                                        </p:tav>
                                        <p:tav tm="100000">
                                          <p:val>
                                            <p:strVal val="#ppt_x"/>
                                          </p:val>
                                        </p:tav>
                                      </p:tavLst>
                                    </p:anim>
                                    <p:anim calcmode="lin" valueType="num">
                                      <p:cBhvr additive="base">
                                        <p:cTn id="26" dur="500" fill="hold"/>
                                        <p:tgtEl>
                                          <p:spTgt spid="32"/>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additive="base">
                                        <p:cTn id="29" dur="500" fill="hold"/>
                                        <p:tgtEl>
                                          <p:spTgt spid="31"/>
                                        </p:tgtEl>
                                        <p:attrNameLst>
                                          <p:attrName>ppt_x</p:attrName>
                                        </p:attrNameLst>
                                      </p:cBhvr>
                                      <p:tavLst>
                                        <p:tav tm="0">
                                          <p:val>
                                            <p:strVal val="#ppt_x"/>
                                          </p:val>
                                        </p:tav>
                                        <p:tav tm="100000">
                                          <p:val>
                                            <p:strVal val="#ppt_x"/>
                                          </p:val>
                                        </p:tav>
                                      </p:tavLst>
                                    </p:anim>
                                    <p:anim calcmode="lin" valueType="num">
                                      <p:cBhvr additive="base">
                                        <p:cTn id="30" dur="500" fill="hold"/>
                                        <p:tgtEl>
                                          <p:spTgt spid="3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additive="base">
                                        <p:cTn id="51" dur="500" fill="hold"/>
                                        <p:tgtEl>
                                          <p:spTgt spid="34"/>
                                        </p:tgtEl>
                                        <p:attrNameLst>
                                          <p:attrName>ppt_x</p:attrName>
                                        </p:attrNameLst>
                                      </p:cBhvr>
                                      <p:tavLst>
                                        <p:tav tm="0">
                                          <p:val>
                                            <p:strVal val="#ppt_x"/>
                                          </p:val>
                                        </p:tav>
                                        <p:tav tm="100000">
                                          <p:val>
                                            <p:strVal val="#ppt_x"/>
                                          </p:val>
                                        </p:tav>
                                      </p:tavLst>
                                    </p:anim>
                                    <p:anim calcmode="lin" valueType="num">
                                      <p:cBhvr additive="base">
                                        <p:cTn id="5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additive="base">
                                        <p:cTn id="57" dur="500" fill="hold"/>
                                        <p:tgtEl>
                                          <p:spTgt spid="47"/>
                                        </p:tgtEl>
                                        <p:attrNameLst>
                                          <p:attrName>ppt_x</p:attrName>
                                        </p:attrNameLst>
                                      </p:cBhvr>
                                      <p:tavLst>
                                        <p:tav tm="0">
                                          <p:val>
                                            <p:strVal val="#ppt_x"/>
                                          </p:val>
                                        </p:tav>
                                        <p:tav tm="100000">
                                          <p:val>
                                            <p:strVal val="#ppt_x"/>
                                          </p:val>
                                        </p:tav>
                                      </p:tavLst>
                                    </p:anim>
                                    <p:anim calcmode="lin" valueType="num">
                                      <p:cBhvr additive="base">
                                        <p:cTn id="5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46"/>
                                        </p:tgtEl>
                                        <p:attrNameLst>
                                          <p:attrName>style.visibility</p:attrName>
                                        </p:attrNameLst>
                                      </p:cBhvr>
                                      <p:to>
                                        <p:strVal val="visible"/>
                                      </p:to>
                                    </p:set>
                                    <p:anim calcmode="lin" valueType="num">
                                      <p:cBhvr additive="base">
                                        <p:cTn id="63" dur="500" fill="hold"/>
                                        <p:tgtEl>
                                          <p:spTgt spid="46"/>
                                        </p:tgtEl>
                                        <p:attrNameLst>
                                          <p:attrName>ppt_x</p:attrName>
                                        </p:attrNameLst>
                                      </p:cBhvr>
                                      <p:tavLst>
                                        <p:tav tm="0">
                                          <p:val>
                                            <p:strVal val="#ppt_x"/>
                                          </p:val>
                                        </p:tav>
                                        <p:tav tm="100000">
                                          <p:val>
                                            <p:strVal val="#ppt_x"/>
                                          </p:val>
                                        </p:tav>
                                      </p:tavLst>
                                    </p:anim>
                                    <p:anim calcmode="lin" valueType="num">
                                      <p:cBhvr additive="base">
                                        <p:cTn id="64" dur="500" fill="hold"/>
                                        <p:tgtEl>
                                          <p:spTgt spid="46"/>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45"/>
                                        </p:tgtEl>
                                        <p:attrNameLst>
                                          <p:attrName>style.visibility</p:attrName>
                                        </p:attrNameLst>
                                      </p:cBhvr>
                                      <p:to>
                                        <p:strVal val="visible"/>
                                      </p:to>
                                    </p:set>
                                    <p:anim calcmode="lin" valueType="num">
                                      <p:cBhvr additive="base">
                                        <p:cTn id="67" dur="500" fill="hold"/>
                                        <p:tgtEl>
                                          <p:spTgt spid="45"/>
                                        </p:tgtEl>
                                        <p:attrNameLst>
                                          <p:attrName>ppt_x</p:attrName>
                                        </p:attrNameLst>
                                      </p:cBhvr>
                                      <p:tavLst>
                                        <p:tav tm="0">
                                          <p:val>
                                            <p:strVal val="#ppt_x"/>
                                          </p:val>
                                        </p:tav>
                                        <p:tav tm="100000">
                                          <p:val>
                                            <p:strVal val="#ppt_x"/>
                                          </p:val>
                                        </p:tav>
                                      </p:tavLst>
                                    </p:anim>
                                    <p:anim calcmode="lin" valueType="num">
                                      <p:cBhvr additive="base">
                                        <p:cTn id="6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44"/>
                                        </p:tgtEl>
                                        <p:attrNameLst>
                                          <p:attrName>style.visibility</p:attrName>
                                        </p:attrNameLst>
                                      </p:cBhvr>
                                      <p:to>
                                        <p:strVal val="visible"/>
                                      </p:to>
                                    </p:set>
                                    <p:anim calcmode="lin" valueType="num">
                                      <p:cBhvr additive="base">
                                        <p:cTn id="73" dur="500" fill="hold"/>
                                        <p:tgtEl>
                                          <p:spTgt spid="44"/>
                                        </p:tgtEl>
                                        <p:attrNameLst>
                                          <p:attrName>ppt_x</p:attrName>
                                        </p:attrNameLst>
                                      </p:cBhvr>
                                      <p:tavLst>
                                        <p:tav tm="0">
                                          <p:val>
                                            <p:strVal val="#ppt_x"/>
                                          </p:val>
                                        </p:tav>
                                        <p:tav tm="100000">
                                          <p:val>
                                            <p:strVal val="#ppt_x"/>
                                          </p:val>
                                        </p:tav>
                                      </p:tavLst>
                                    </p:anim>
                                    <p:anim calcmode="lin" valueType="num">
                                      <p:cBhvr additive="base">
                                        <p:cTn id="74" dur="500" fill="hold"/>
                                        <p:tgtEl>
                                          <p:spTgt spid="44"/>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ppt_x"/>
                                          </p:val>
                                        </p:tav>
                                        <p:tav tm="100000">
                                          <p:val>
                                            <p:strVal val="#ppt_x"/>
                                          </p:val>
                                        </p:tav>
                                      </p:tavLst>
                                    </p:anim>
                                    <p:anim calcmode="lin" valueType="num">
                                      <p:cBhvr additive="base">
                                        <p:cTn id="78" dur="500" fill="hold"/>
                                        <p:tgtEl>
                                          <p:spTgt spid="42"/>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additive="base">
                                        <p:cTn id="81" dur="500" fill="hold"/>
                                        <p:tgtEl>
                                          <p:spTgt spid="43"/>
                                        </p:tgtEl>
                                        <p:attrNameLst>
                                          <p:attrName>ppt_x</p:attrName>
                                        </p:attrNameLst>
                                      </p:cBhvr>
                                      <p:tavLst>
                                        <p:tav tm="0">
                                          <p:val>
                                            <p:strVal val="#ppt_x"/>
                                          </p:val>
                                        </p:tav>
                                        <p:tav tm="100000">
                                          <p:val>
                                            <p:strVal val="#ppt_x"/>
                                          </p:val>
                                        </p:tav>
                                      </p:tavLst>
                                    </p:anim>
                                    <p:anim calcmode="lin" valueType="num">
                                      <p:cBhvr additive="base">
                                        <p:cTn id="82"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additive="base">
                                        <p:cTn id="87" dur="500" fill="hold"/>
                                        <p:tgtEl>
                                          <p:spTgt spid="21"/>
                                        </p:tgtEl>
                                        <p:attrNameLst>
                                          <p:attrName>ppt_x</p:attrName>
                                        </p:attrNameLst>
                                      </p:cBhvr>
                                      <p:tavLst>
                                        <p:tav tm="0">
                                          <p:val>
                                            <p:strVal val="#ppt_x"/>
                                          </p:val>
                                        </p:tav>
                                        <p:tav tm="100000">
                                          <p:val>
                                            <p:strVal val="#ppt_x"/>
                                          </p:val>
                                        </p:tav>
                                      </p:tavLst>
                                    </p:anim>
                                    <p:anim calcmode="lin" valueType="num">
                                      <p:cBhvr additive="base">
                                        <p:cTn id="88" dur="500" fill="hold"/>
                                        <p:tgtEl>
                                          <p:spTgt spid="21"/>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ppt_x"/>
                                          </p:val>
                                        </p:tav>
                                        <p:tav tm="100000">
                                          <p:val>
                                            <p:strVal val="#ppt_x"/>
                                          </p:val>
                                        </p:tav>
                                      </p:tavLst>
                                    </p:anim>
                                    <p:anim calcmode="lin" valueType="num">
                                      <p:cBhvr additive="base">
                                        <p:cTn id="92" dur="500" fill="hold"/>
                                        <p:tgtEl>
                                          <p:spTgt spid="1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1"/>
                                        </p:tgtEl>
                                        <p:attrNameLst>
                                          <p:attrName>style.visibility</p:attrName>
                                        </p:attrNameLst>
                                      </p:cBhvr>
                                      <p:to>
                                        <p:strVal val="visible"/>
                                      </p:to>
                                    </p:set>
                                    <p:anim calcmode="lin" valueType="num">
                                      <p:cBhvr additive="base">
                                        <p:cTn id="95" dur="500" fill="hold"/>
                                        <p:tgtEl>
                                          <p:spTgt spid="41"/>
                                        </p:tgtEl>
                                        <p:attrNameLst>
                                          <p:attrName>ppt_x</p:attrName>
                                        </p:attrNameLst>
                                      </p:cBhvr>
                                      <p:tavLst>
                                        <p:tav tm="0">
                                          <p:val>
                                            <p:strVal val="#ppt_x"/>
                                          </p:val>
                                        </p:tav>
                                        <p:tav tm="100000">
                                          <p:val>
                                            <p:strVal val="#ppt_x"/>
                                          </p:val>
                                        </p:tav>
                                      </p:tavLst>
                                    </p:anim>
                                    <p:anim calcmode="lin" valueType="num">
                                      <p:cBhvr additive="base">
                                        <p:cTn id="9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30"/>
                                        </p:tgtEl>
                                        <p:attrNameLst>
                                          <p:attrName>style.visibility</p:attrName>
                                        </p:attrNameLst>
                                      </p:cBhvr>
                                      <p:to>
                                        <p:strVal val="visible"/>
                                      </p:to>
                                    </p:set>
                                    <p:anim calcmode="lin" valueType="num">
                                      <p:cBhvr additive="base">
                                        <p:cTn id="101" dur="500" fill="hold"/>
                                        <p:tgtEl>
                                          <p:spTgt spid="30"/>
                                        </p:tgtEl>
                                        <p:attrNameLst>
                                          <p:attrName>ppt_x</p:attrName>
                                        </p:attrNameLst>
                                      </p:cBhvr>
                                      <p:tavLst>
                                        <p:tav tm="0">
                                          <p:val>
                                            <p:strVal val="#ppt_x"/>
                                          </p:val>
                                        </p:tav>
                                        <p:tav tm="100000">
                                          <p:val>
                                            <p:strVal val="#ppt_x"/>
                                          </p:val>
                                        </p:tav>
                                      </p:tavLst>
                                    </p:anim>
                                    <p:anim calcmode="lin" valueType="num">
                                      <p:cBhvr additive="base">
                                        <p:cTn id="102" dur="500" fill="hold"/>
                                        <p:tgtEl>
                                          <p:spTgt spid="30"/>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16"/>
                                        </p:tgtEl>
                                        <p:attrNameLst>
                                          <p:attrName>style.visibility</p:attrName>
                                        </p:attrNameLst>
                                      </p:cBhvr>
                                      <p:to>
                                        <p:strVal val="visible"/>
                                      </p:to>
                                    </p:set>
                                    <p:anim calcmode="lin" valueType="num">
                                      <p:cBhvr additive="base">
                                        <p:cTn id="105" dur="500" fill="hold"/>
                                        <p:tgtEl>
                                          <p:spTgt spid="16"/>
                                        </p:tgtEl>
                                        <p:attrNameLst>
                                          <p:attrName>ppt_x</p:attrName>
                                        </p:attrNameLst>
                                      </p:cBhvr>
                                      <p:tavLst>
                                        <p:tav tm="0">
                                          <p:val>
                                            <p:strVal val="#ppt_x"/>
                                          </p:val>
                                        </p:tav>
                                        <p:tav tm="100000">
                                          <p:val>
                                            <p:strVal val="#ppt_x"/>
                                          </p:val>
                                        </p:tav>
                                      </p:tavLst>
                                    </p:anim>
                                    <p:anim calcmode="lin" valueType="num">
                                      <p:cBhvr additive="base">
                                        <p:cTn id="10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26"/>
                                        </p:tgtEl>
                                        <p:attrNameLst>
                                          <p:attrName>style.visibility</p:attrName>
                                        </p:attrNameLst>
                                      </p:cBhvr>
                                      <p:to>
                                        <p:strVal val="visible"/>
                                      </p:to>
                                    </p:set>
                                    <p:anim calcmode="lin" valueType="num">
                                      <p:cBhvr additive="base">
                                        <p:cTn id="111" dur="500" fill="hold"/>
                                        <p:tgtEl>
                                          <p:spTgt spid="26"/>
                                        </p:tgtEl>
                                        <p:attrNameLst>
                                          <p:attrName>ppt_x</p:attrName>
                                        </p:attrNameLst>
                                      </p:cBhvr>
                                      <p:tavLst>
                                        <p:tav tm="0">
                                          <p:val>
                                            <p:strVal val="#ppt_x"/>
                                          </p:val>
                                        </p:tav>
                                        <p:tav tm="100000">
                                          <p:val>
                                            <p:strVal val="#ppt_x"/>
                                          </p:val>
                                        </p:tav>
                                      </p:tavLst>
                                    </p:anim>
                                    <p:anim calcmode="lin" valueType="num">
                                      <p:cBhvr additive="base">
                                        <p:cTn id="112" dur="500" fill="hold"/>
                                        <p:tgtEl>
                                          <p:spTgt spid="26"/>
                                        </p:tgtEl>
                                        <p:attrNameLst>
                                          <p:attrName>ppt_y</p:attrName>
                                        </p:attrNameLst>
                                      </p:cBhvr>
                                      <p:tavLst>
                                        <p:tav tm="0">
                                          <p:val>
                                            <p:strVal val="1+#ppt_h/2"/>
                                          </p:val>
                                        </p:tav>
                                        <p:tav tm="100000">
                                          <p:val>
                                            <p:strVal val="#ppt_y"/>
                                          </p:val>
                                        </p:tav>
                                      </p:tavLst>
                                    </p:anim>
                                  </p:childTnLst>
                                </p:cTn>
                              </p:par>
                              <p:par>
                                <p:cTn id="113" presetID="2" presetClass="entr" presetSubtype="4" fill="hold" nodeType="withEffect">
                                  <p:stCondLst>
                                    <p:cond delay="0"/>
                                  </p:stCondLst>
                                  <p:childTnLst>
                                    <p:set>
                                      <p:cBhvr>
                                        <p:cTn id="114" dur="1" fill="hold">
                                          <p:stCondLst>
                                            <p:cond delay="0"/>
                                          </p:stCondLst>
                                        </p:cTn>
                                        <p:tgtEl>
                                          <p:spTgt spid="40"/>
                                        </p:tgtEl>
                                        <p:attrNameLst>
                                          <p:attrName>style.visibility</p:attrName>
                                        </p:attrNameLst>
                                      </p:cBhvr>
                                      <p:to>
                                        <p:strVal val="visible"/>
                                      </p:to>
                                    </p:set>
                                    <p:anim calcmode="lin" valueType="num">
                                      <p:cBhvr additive="base">
                                        <p:cTn id="115" dur="500" fill="hold"/>
                                        <p:tgtEl>
                                          <p:spTgt spid="40"/>
                                        </p:tgtEl>
                                        <p:attrNameLst>
                                          <p:attrName>ppt_x</p:attrName>
                                        </p:attrNameLst>
                                      </p:cBhvr>
                                      <p:tavLst>
                                        <p:tav tm="0">
                                          <p:val>
                                            <p:strVal val="#ppt_x"/>
                                          </p:val>
                                        </p:tav>
                                        <p:tav tm="100000">
                                          <p:val>
                                            <p:strVal val="#ppt_x"/>
                                          </p:val>
                                        </p:tav>
                                      </p:tavLst>
                                    </p:anim>
                                    <p:anim calcmode="lin" valueType="num">
                                      <p:cBhvr additive="base">
                                        <p:cTn id="116"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25"/>
                                        </p:tgtEl>
                                        <p:attrNameLst>
                                          <p:attrName>style.visibility</p:attrName>
                                        </p:attrNameLst>
                                      </p:cBhvr>
                                      <p:to>
                                        <p:strVal val="visible"/>
                                      </p:to>
                                    </p:set>
                                    <p:anim calcmode="lin" valueType="num">
                                      <p:cBhvr additive="base">
                                        <p:cTn id="121" dur="500" fill="hold"/>
                                        <p:tgtEl>
                                          <p:spTgt spid="25"/>
                                        </p:tgtEl>
                                        <p:attrNameLst>
                                          <p:attrName>ppt_x</p:attrName>
                                        </p:attrNameLst>
                                      </p:cBhvr>
                                      <p:tavLst>
                                        <p:tav tm="0">
                                          <p:val>
                                            <p:strVal val="#ppt_x"/>
                                          </p:val>
                                        </p:tav>
                                        <p:tav tm="100000">
                                          <p:val>
                                            <p:strVal val="#ppt_x"/>
                                          </p:val>
                                        </p:tav>
                                      </p:tavLst>
                                    </p:anim>
                                    <p:anim calcmode="lin" valueType="num">
                                      <p:cBhvr additive="base">
                                        <p:cTn id="122" dur="500" fill="hold"/>
                                        <p:tgtEl>
                                          <p:spTgt spid="25"/>
                                        </p:tgtEl>
                                        <p:attrNameLst>
                                          <p:attrName>ppt_y</p:attrName>
                                        </p:attrNameLst>
                                      </p:cBhvr>
                                      <p:tavLst>
                                        <p:tav tm="0">
                                          <p:val>
                                            <p:strVal val="1+#ppt_h/2"/>
                                          </p:val>
                                        </p:tav>
                                        <p:tav tm="100000">
                                          <p:val>
                                            <p:strVal val="#ppt_y"/>
                                          </p:val>
                                        </p:tav>
                                      </p:tavLst>
                                    </p:anim>
                                  </p:childTnLst>
                                </p:cTn>
                              </p:par>
                              <p:par>
                                <p:cTn id="123" presetID="2" presetClass="entr" presetSubtype="4" fill="hold" nodeType="withEffect">
                                  <p:stCondLst>
                                    <p:cond delay="0"/>
                                  </p:stCondLst>
                                  <p:childTnLst>
                                    <p:set>
                                      <p:cBhvr>
                                        <p:cTn id="124" dur="1" fill="hold">
                                          <p:stCondLst>
                                            <p:cond delay="0"/>
                                          </p:stCondLst>
                                        </p:cTn>
                                        <p:tgtEl>
                                          <p:spTgt spid="15"/>
                                        </p:tgtEl>
                                        <p:attrNameLst>
                                          <p:attrName>style.visibility</p:attrName>
                                        </p:attrNameLst>
                                      </p:cBhvr>
                                      <p:to>
                                        <p:strVal val="visible"/>
                                      </p:to>
                                    </p:set>
                                    <p:anim calcmode="lin" valueType="num">
                                      <p:cBhvr additive="base">
                                        <p:cTn id="125" dur="500" fill="hold"/>
                                        <p:tgtEl>
                                          <p:spTgt spid="15"/>
                                        </p:tgtEl>
                                        <p:attrNameLst>
                                          <p:attrName>ppt_x</p:attrName>
                                        </p:attrNameLst>
                                      </p:cBhvr>
                                      <p:tavLst>
                                        <p:tav tm="0">
                                          <p:val>
                                            <p:strVal val="#ppt_x"/>
                                          </p:val>
                                        </p:tav>
                                        <p:tav tm="100000">
                                          <p:val>
                                            <p:strVal val="#ppt_x"/>
                                          </p:val>
                                        </p:tav>
                                      </p:tavLst>
                                    </p:anim>
                                    <p:anim calcmode="lin" valueType="num">
                                      <p:cBhvr additive="base">
                                        <p:cTn id="1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12" presetClass="entr" presetSubtype="4" fill="hold" nodeType="click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500"/>
                                        <p:tgtEl>
                                          <p:spTgt spid="39"/>
                                        </p:tgtEl>
                                        <p:attrNameLst>
                                          <p:attrName>ppt_y</p:attrName>
                                        </p:attrNameLst>
                                      </p:cBhvr>
                                      <p:tavLst>
                                        <p:tav tm="0">
                                          <p:val>
                                            <p:strVal val="#ppt_y+#ppt_h*1.125000"/>
                                          </p:val>
                                        </p:tav>
                                        <p:tav tm="100000">
                                          <p:val>
                                            <p:strVal val="#ppt_y"/>
                                          </p:val>
                                        </p:tav>
                                      </p:tavLst>
                                    </p:anim>
                                    <p:animEffect transition="in" filter="wipe(up)">
                                      <p:cBhvr>
                                        <p:cTn id="132" dur="500"/>
                                        <p:tgtEl>
                                          <p:spTgt spid="39"/>
                                        </p:tgtEl>
                                      </p:cBhvr>
                                    </p:animEffect>
                                  </p:childTnLst>
                                </p:cTn>
                              </p:par>
                              <p:par>
                                <p:cTn id="133" presetID="2" presetClass="entr" presetSubtype="4" fill="hold" nodeType="withEffect">
                                  <p:stCondLst>
                                    <p:cond delay="0"/>
                                  </p:stCondLst>
                                  <p:childTnLst>
                                    <p:set>
                                      <p:cBhvr>
                                        <p:cTn id="134" dur="1" fill="hold">
                                          <p:stCondLst>
                                            <p:cond delay="0"/>
                                          </p:stCondLst>
                                        </p:cTn>
                                        <p:tgtEl>
                                          <p:spTgt spid="28"/>
                                        </p:tgtEl>
                                        <p:attrNameLst>
                                          <p:attrName>style.visibility</p:attrName>
                                        </p:attrNameLst>
                                      </p:cBhvr>
                                      <p:to>
                                        <p:strVal val="visible"/>
                                      </p:to>
                                    </p:set>
                                    <p:anim calcmode="lin" valueType="num">
                                      <p:cBhvr additive="base">
                                        <p:cTn id="135" dur="500" fill="hold"/>
                                        <p:tgtEl>
                                          <p:spTgt spid="28"/>
                                        </p:tgtEl>
                                        <p:attrNameLst>
                                          <p:attrName>ppt_x</p:attrName>
                                        </p:attrNameLst>
                                      </p:cBhvr>
                                      <p:tavLst>
                                        <p:tav tm="0">
                                          <p:val>
                                            <p:strVal val="#ppt_x"/>
                                          </p:val>
                                        </p:tav>
                                        <p:tav tm="100000">
                                          <p:val>
                                            <p:strVal val="#ppt_x"/>
                                          </p:val>
                                        </p:tav>
                                      </p:tavLst>
                                    </p:anim>
                                    <p:anim calcmode="lin" valueType="num">
                                      <p:cBhvr additive="base">
                                        <p:cTn id="13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 presetClass="entr" presetSubtype="4" fill="hold" grpId="0" nodeType="clickEffect">
                                  <p:stCondLst>
                                    <p:cond delay="0"/>
                                  </p:stCondLst>
                                  <p:childTnLst>
                                    <p:set>
                                      <p:cBhvr>
                                        <p:cTn id="140" dur="1" fill="hold">
                                          <p:stCondLst>
                                            <p:cond delay="0"/>
                                          </p:stCondLst>
                                        </p:cTn>
                                        <p:tgtEl>
                                          <p:spTgt spid="22"/>
                                        </p:tgtEl>
                                        <p:attrNameLst>
                                          <p:attrName>style.visibility</p:attrName>
                                        </p:attrNameLst>
                                      </p:cBhvr>
                                      <p:to>
                                        <p:strVal val="visible"/>
                                      </p:to>
                                    </p:set>
                                    <p:anim calcmode="lin" valueType="num">
                                      <p:cBhvr additive="base">
                                        <p:cTn id="141" dur="500" fill="hold"/>
                                        <p:tgtEl>
                                          <p:spTgt spid="22"/>
                                        </p:tgtEl>
                                        <p:attrNameLst>
                                          <p:attrName>ppt_x</p:attrName>
                                        </p:attrNameLst>
                                      </p:cBhvr>
                                      <p:tavLst>
                                        <p:tav tm="0">
                                          <p:val>
                                            <p:strVal val="#ppt_x"/>
                                          </p:val>
                                        </p:tav>
                                        <p:tav tm="100000">
                                          <p:val>
                                            <p:strVal val="#ppt_x"/>
                                          </p:val>
                                        </p:tav>
                                      </p:tavLst>
                                    </p:anim>
                                    <p:anim calcmode="lin" valueType="num">
                                      <p:cBhvr additive="base">
                                        <p:cTn id="142" dur="500" fill="hold"/>
                                        <p:tgtEl>
                                          <p:spTgt spid="22"/>
                                        </p:tgtEl>
                                        <p:attrNameLst>
                                          <p:attrName>ppt_y</p:attrName>
                                        </p:attrNameLst>
                                      </p:cBhvr>
                                      <p:tavLst>
                                        <p:tav tm="0">
                                          <p:val>
                                            <p:strVal val="1+#ppt_h/2"/>
                                          </p:val>
                                        </p:tav>
                                        <p:tav tm="100000">
                                          <p:val>
                                            <p:strVal val="#ppt_y"/>
                                          </p:val>
                                        </p:tav>
                                      </p:tavLst>
                                    </p:anim>
                                  </p:childTnLst>
                                </p:cTn>
                              </p:par>
                              <p:par>
                                <p:cTn id="143" presetID="2" presetClass="entr" presetSubtype="4" fill="hold" nodeType="withEffect">
                                  <p:stCondLst>
                                    <p:cond delay="0"/>
                                  </p:stCondLst>
                                  <p:childTnLst>
                                    <p:set>
                                      <p:cBhvr>
                                        <p:cTn id="144" dur="1" fill="hold">
                                          <p:stCondLst>
                                            <p:cond delay="0"/>
                                          </p:stCondLst>
                                        </p:cTn>
                                        <p:tgtEl>
                                          <p:spTgt spid="29"/>
                                        </p:tgtEl>
                                        <p:attrNameLst>
                                          <p:attrName>style.visibility</p:attrName>
                                        </p:attrNameLst>
                                      </p:cBhvr>
                                      <p:to>
                                        <p:strVal val="visible"/>
                                      </p:to>
                                    </p:set>
                                    <p:anim calcmode="lin" valueType="num">
                                      <p:cBhvr additive="base">
                                        <p:cTn id="145" dur="500" fill="hold"/>
                                        <p:tgtEl>
                                          <p:spTgt spid="29"/>
                                        </p:tgtEl>
                                        <p:attrNameLst>
                                          <p:attrName>ppt_x</p:attrName>
                                        </p:attrNameLst>
                                      </p:cBhvr>
                                      <p:tavLst>
                                        <p:tav tm="0">
                                          <p:val>
                                            <p:strVal val="#ppt_x"/>
                                          </p:val>
                                        </p:tav>
                                        <p:tav tm="100000">
                                          <p:val>
                                            <p:strVal val="#ppt_x"/>
                                          </p:val>
                                        </p:tav>
                                      </p:tavLst>
                                    </p:anim>
                                    <p:anim calcmode="lin" valueType="num">
                                      <p:cBhvr additive="base">
                                        <p:cTn id="146" dur="500" fill="hold"/>
                                        <p:tgtEl>
                                          <p:spTgt spid="29"/>
                                        </p:tgtEl>
                                        <p:attrNameLst>
                                          <p:attrName>ppt_y</p:attrName>
                                        </p:attrNameLst>
                                      </p:cBhvr>
                                      <p:tavLst>
                                        <p:tav tm="0">
                                          <p:val>
                                            <p:strVal val="1+#ppt_h/2"/>
                                          </p:val>
                                        </p:tav>
                                        <p:tav tm="100000">
                                          <p:val>
                                            <p:strVal val="#ppt_y"/>
                                          </p:val>
                                        </p:tav>
                                      </p:tavLst>
                                    </p:anim>
                                  </p:childTnLst>
                                </p:cTn>
                              </p:par>
                              <p:par>
                                <p:cTn id="147" presetID="2" presetClass="entr" presetSubtype="4" fill="hold" nodeType="withEffect">
                                  <p:stCondLst>
                                    <p:cond delay="0"/>
                                  </p:stCondLst>
                                  <p:childTnLst>
                                    <p:set>
                                      <p:cBhvr>
                                        <p:cTn id="148" dur="1" fill="hold">
                                          <p:stCondLst>
                                            <p:cond delay="0"/>
                                          </p:stCondLst>
                                        </p:cTn>
                                        <p:tgtEl>
                                          <p:spTgt spid="17"/>
                                        </p:tgtEl>
                                        <p:attrNameLst>
                                          <p:attrName>style.visibility</p:attrName>
                                        </p:attrNameLst>
                                      </p:cBhvr>
                                      <p:to>
                                        <p:strVal val="visible"/>
                                      </p:to>
                                    </p:set>
                                    <p:anim calcmode="lin" valueType="num">
                                      <p:cBhvr additive="base">
                                        <p:cTn id="149" dur="500" fill="hold"/>
                                        <p:tgtEl>
                                          <p:spTgt spid="17"/>
                                        </p:tgtEl>
                                        <p:attrNameLst>
                                          <p:attrName>ppt_x</p:attrName>
                                        </p:attrNameLst>
                                      </p:cBhvr>
                                      <p:tavLst>
                                        <p:tav tm="0">
                                          <p:val>
                                            <p:strVal val="#ppt_x"/>
                                          </p:val>
                                        </p:tav>
                                        <p:tav tm="100000">
                                          <p:val>
                                            <p:strVal val="#ppt_x"/>
                                          </p:val>
                                        </p:tav>
                                      </p:tavLst>
                                    </p:anim>
                                    <p:anim calcmode="lin" valueType="num">
                                      <p:cBhvr additive="base">
                                        <p:cTn id="150" dur="500" fill="hold"/>
                                        <p:tgtEl>
                                          <p:spTgt spid="17"/>
                                        </p:tgtEl>
                                        <p:attrNameLst>
                                          <p:attrName>ppt_y</p:attrName>
                                        </p:attrNameLst>
                                      </p:cBhvr>
                                      <p:tavLst>
                                        <p:tav tm="0">
                                          <p:val>
                                            <p:strVal val="1+#ppt_h/2"/>
                                          </p:val>
                                        </p:tav>
                                        <p:tav tm="100000">
                                          <p:val>
                                            <p:strVal val="#ppt_y"/>
                                          </p:val>
                                        </p:tav>
                                      </p:tavLst>
                                    </p:anim>
                                  </p:childTnLst>
                                </p:cTn>
                              </p:par>
                              <p:par>
                                <p:cTn id="151" presetID="2" presetClass="entr" presetSubtype="4" fill="hold" nodeType="withEffect">
                                  <p:stCondLst>
                                    <p:cond delay="0"/>
                                  </p:stCondLst>
                                  <p:childTnLst>
                                    <p:set>
                                      <p:cBhvr>
                                        <p:cTn id="152" dur="1" fill="hold">
                                          <p:stCondLst>
                                            <p:cond delay="0"/>
                                          </p:stCondLst>
                                        </p:cTn>
                                        <p:tgtEl>
                                          <p:spTgt spid="37"/>
                                        </p:tgtEl>
                                        <p:attrNameLst>
                                          <p:attrName>style.visibility</p:attrName>
                                        </p:attrNameLst>
                                      </p:cBhvr>
                                      <p:to>
                                        <p:strVal val="visible"/>
                                      </p:to>
                                    </p:set>
                                    <p:anim calcmode="lin" valueType="num">
                                      <p:cBhvr additive="base">
                                        <p:cTn id="153" dur="500" fill="hold"/>
                                        <p:tgtEl>
                                          <p:spTgt spid="37"/>
                                        </p:tgtEl>
                                        <p:attrNameLst>
                                          <p:attrName>ppt_x</p:attrName>
                                        </p:attrNameLst>
                                      </p:cBhvr>
                                      <p:tavLst>
                                        <p:tav tm="0">
                                          <p:val>
                                            <p:strVal val="#ppt_x"/>
                                          </p:val>
                                        </p:tav>
                                        <p:tav tm="100000">
                                          <p:val>
                                            <p:strVal val="#ppt_x"/>
                                          </p:val>
                                        </p:tav>
                                      </p:tavLst>
                                    </p:anim>
                                    <p:anim calcmode="lin" valueType="num">
                                      <p:cBhvr additive="base">
                                        <p:cTn id="15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P spid="24" grpId="0"/>
      <p:bldP spid="25" grpId="0"/>
      <p:bldP spid="26" grpId="0"/>
      <p:bldP spid="32" grpId="0"/>
      <p:bldP spid="43" grpId="0"/>
      <p:bldP spid="4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Image 8" descr="seminair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0975" y="193675"/>
            <a:ext cx="8785225"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Titre 1"/>
          <p:cNvSpPr>
            <a:spLocks noGrp="1"/>
          </p:cNvSpPr>
          <p:nvPr>
            <p:ph type="title"/>
          </p:nvPr>
        </p:nvSpPr>
        <p:spPr>
          <a:xfrm>
            <a:off x="415925" y="673100"/>
            <a:ext cx="8308975" cy="1143000"/>
          </a:xfrm>
        </p:spPr>
        <p:txBody>
          <a:bodyPr/>
          <a:lstStyle/>
          <a:p>
            <a:pPr eaLnBrk="1" hangingPunct="1"/>
            <a:r>
              <a:rPr lang="fr-FR" sz="2000" b="1">
                <a:latin typeface="Calibri" charset="0"/>
              </a:rPr>
              <a:t>UTILISATEURS POTENTIELS DU PCS ET OUTILS INFORMATIQUES ASSOCIES</a:t>
            </a:r>
          </a:p>
        </p:txBody>
      </p:sp>
      <p:graphicFrame>
        <p:nvGraphicFramePr>
          <p:cNvPr id="23555" name="Objet 7"/>
          <p:cNvGraphicFramePr>
            <a:graphicFrameLocks noChangeAspect="1"/>
          </p:cNvGraphicFramePr>
          <p:nvPr/>
        </p:nvGraphicFramePr>
        <p:xfrm>
          <a:off x="1558925" y="1816100"/>
          <a:ext cx="5721350" cy="4689475"/>
        </p:xfrm>
        <a:graphic>
          <a:graphicData uri="http://schemas.openxmlformats.org/presentationml/2006/ole">
            <mc:AlternateContent xmlns:mc="http://schemas.openxmlformats.org/markup-compatibility/2006">
              <mc:Choice xmlns:v="urn:schemas-microsoft-com:vml" Requires="v">
                <p:oleObj spid="_x0000_s23560" name="Document" r:id="rId6" imgW="6197372" imgH="5079813" progId="Word.Document.12">
                  <p:embed/>
                </p:oleObj>
              </mc:Choice>
              <mc:Fallback>
                <p:oleObj name="Document" r:id="rId6" imgW="6197372" imgH="5079813" progId="Word.Document.12">
                  <p:embed/>
                  <p:pic>
                    <p:nvPicPr>
                      <p:cNvPr id="0" name="Obje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58925" y="1816100"/>
                        <a:ext cx="5721350" cy="468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additive="base">
                                        <p:cTn id="7" dur="500" fill="hold"/>
                                        <p:tgtEl>
                                          <p:spTgt spid="23555"/>
                                        </p:tgtEl>
                                        <p:attrNameLst>
                                          <p:attrName>ppt_x</p:attrName>
                                        </p:attrNameLst>
                                      </p:cBhvr>
                                      <p:tavLst>
                                        <p:tav tm="0">
                                          <p:val>
                                            <p:strVal val="#ppt_x"/>
                                          </p:val>
                                        </p:tav>
                                        <p:tav tm="100000">
                                          <p:val>
                                            <p:strVal val="#ppt_x"/>
                                          </p:val>
                                        </p:tav>
                                      </p:tavLst>
                                    </p:anim>
                                    <p:anim calcmode="lin" valueType="num">
                                      <p:cBhvr additive="base">
                                        <p:cTn id="8" dur="500" fill="hold"/>
                                        <p:tgtEl>
                                          <p:spTgt spid="235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Image 8" descr="seminair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0975" y="193675"/>
            <a:ext cx="8785225"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Titre 1"/>
          <p:cNvSpPr>
            <a:spLocks noGrp="1"/>
          </p:cNvSpPr>
          <p:nvPr>
            <p:ph type="title"/>
          </p:nvPr>
        </p:nvSpPr>
        <p:spPr>
          <a:xfrm>
            <a:off x="415925" y="673100"/>
            <a:ext cx="8308975" cy="1143000"/>
          </a:xfrm>
        </p:spPr>
        <p:txBody>
          <a:bodyPr/>
          <a:lstStyle/>
          <a:p>
            <a:pPr eaLnBrk="1" hangingPunct="1"/>
            <a:r>
              <a:rPr lang="fr-FR" sz="2800" b="1">
                <a:latin typeface="Calibri" charset="0"/>
              </a:rPr>
              <a:t>ARCHITECTURE GENERALE DU PMIS</a:t>
            </a:r>
          </a:p>
        </p:txBody>
      </p:sp>
      <p:pic>
        <p:nvPicPr>
          <p:cNvPr id="25603" name="Image 5" descr="structure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7175" y="1843088"/>
            <a:ext cx="8640763" cy="467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 1" descr="Capture d’écran 2014-10-10 à 12.29.58.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0069" y="2649817"/>
            <a:ext cx="1048871" cy="294995"/>
          </a:xfrm>
          <a:prstGeom prst="rect">
            <a:avLst/>
          </a:prstGeom>
        </p:spPr>
      </p:pic>
      <p:pic>
        <p:nvPicPr>
          <p:cNvPr id="6" name="Image 5" descr="Capture d’écran 2014-10-10 à 12.29.58.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1341" y="2636275"/>
            <a:ext cx="803836" cy="226079"/>
          </a:xfrm>
          <a:prstGeom prst="rect">
            <a:avLst/>
          </a:prstGeom>
        </p:spPr>
      </p:pic>
      <p:pic>
        <p:nvPicPr>
          <p:cNvPr id="7" name="Image 6" descr="Capture d’écran 2014-10-10 à 12.29.58.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0069" y="4057276"/>
            <a:ext cx="1048871" cy="294995"/>
          </a:xfrm>
          <a:prstGeom prst="rect">
            <a:avLst/>
          </a:prstGeom>
        </p:spPr>
      </p:pic>
      <p:pic>
        <p:nvPicPr>
          <p:cNvPr id="8" name="Image 7" descr="Capture d’écran 2014-10-10 à 12.29.58.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6282" y="3505851"/>
            <a:ext cx="803836" cy="2260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25603"/>
                                        </p:tgtEl>
                                        <p:attrNameLst>
                                          <p:attrName>style.visibility</p:attrName>
                                        </p:attrNameLst>
                                      </p:cBhvr>
                                      <p:to>
                                        <p:strVal val="visible"/>
                                      </p:to>
                                    </p:set>
                                    <p:anim calcmode="lin" valueType="num">
                                      <p:cBhvr>
                                        <p:cTn id="7" dur="5000" fill="hold"/>
                                        <p:tgtEl>
                                          <p:spTgt spid="25603"/>
                                        </p:tgtEl>
                                        <p:attrNameLst>
                                          <p:attrName>ppt_w</p:attrName>
                                        </p:attrNameLst>
                                      </p:cBhvr>
                                      <p:tavLst>
                                        <p:tav tm="0" fmla="#ppt_w*sin(2.5*pi*$)">
                                          <p:val>
                                            <p:fltVal val="0"/>
                                          </p:val>
                                        </p:tav>
                                        <p:tav tm="100000">
                                          <p:val>
                                            <p:fltVal val="1"/>
                                          </p:val>
                                        </p:tav>
                                      </p:tavLst>
                                    </p:anim>
                                    <p:anim calcmode="lin" valueType="num">
                                      <p:cBhvr>
                                        <p:cTn id="8" dur="5000" fill="hold"/>
                                        <p:tgtEl>
                                          <p:spTgt spid="25603"/>
                                        </p:tgtEl>
                                        <p:attrNameLst>
                                          <p:attrName>ppt_h</p:attrName>
                                        </p:attrNameLst>
                                      </p:cBhvr>
                                      <p:tavLst>
                                        <p:tav tm="0">
                                          <p:val>
                                            <p:strVal val="#ppt_h"/>
                                          </p:val>
                                        </p:tav>
                                        <p:tav tm="100000">
                                          <p:val>
                                            <p:strVal val="#ppt_h"/>
                                          </p:val>
                                        </p:tav>
                                      </p:tavLst>
                                    </p:anim>
                                  </p:childTnLst>
                                </p:cTn>
                              </p:par>
                              <p:par>
                                <p:cTn id="9" presetID="19" presetClass="entr" presetSubtype="1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0" fill="hold"/>
                                        <p:tgtEl>
                                          <p:spTgt spid="2"/>
                                        </p:tgtEl>
                                        <p:attrNameLst>
                                          <p:attrName>ppt_w</p:attrName>
                                        </p:attrNameLst>
                                      </p:cBhvr>
                                      <p:tavLst>
                                        <p:tav tm="0" fmla="#ppt_w*sin(2.5*pi*$)">
                                          <p:val>
                                            <p:fltVal val="0"/>
                                          </p:val>
                                        </p:tav>
                                        <p:tav tm="100000">
                                          <p:val>
                                            <p:fltVal val="1"/>
                                          </p:val>
                                        </p:tav>
                                      </p:tavLst>
                                    </p:anim>
                                    <p:anim calcmode="lin" valueType="num">
                                      <p:cBhvr>
                                        <p:cTn id="12" dur="5000" fill="hold"/>
                                        <p:tgtEl>
                                          <p:spTgt spid="2"/>
                                        </p:tgtEl>
                                        <p:attrNameLst>
                                          <p:attrName>ppt_h</p:attrName>
                                        </p:attrNameLst>
                                      </p:cBhvr>
                                      <p:tavLst>
                                        <p:tav tm="0">
                                          <p:val>
                                            <p:strVal val="#ppt_h"/>
                                          </p:val>
                                        </p:tav>
                                        <p:tav tm="100000">
                                          <p:val>
                                            <p:strVal val="#ppt_h"/>
                                          </p:val>
                                        </p:tav>
                                      </p:tavLst>
                                    </p:anim>
                                  </p:childTnLst>
                                </p:cTn>
                              </p:par>
                              <p:par>
                                <p:cTn id="13" presetID="19"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0" fill="hold"/>
                                        <p:tgtEl>
                                          <p:spTgt spid="6"/>
                                        </p:tgtEl>
                                        <p:attrNameLst>
                                          <p:attrName>ppt_w</p:attrName>
                                        </p:attrNameLst>
                                      </p:cBhvr>
                                      <p:tavLst>
                                        <p:tav tm="0" fmla="#ppt_w*sin(2.5*pi*$)">
                                          <p:val>
                                            <p:fltVal val="0"/>
                                          </p:val>
                                        </p:tav>
                                        <p:tav tm="100000">
                                          <p:val>
                                            <p:fltVal val="1"/>
                                          </p:val>
                                        </p:tav>
                                      </p:tavLst>
                                    </p:anim>
                                    <p:anim calcmode="lin" valueType="num">
                                      <p:cBhvr>
                                        <p:cTn id="16" dur="5000" fill="hold"/>
                                        <p:tgtEl>
                                          <p:spTgt spid="6"/>
                                        </p:tgtEl>
                                        <p:attrNameLst>
                                          <p:attrName>ppt_h</p:attrName>
                                        </p:attrNameLst>
                                      </p:cBhvr>
                                      <p:tavLst>
                                        <p:tav tm="0">
                                          <p:val>
                                            <p:strVal val="#ppt_h"/>
                                          </p:val>
                                        </p:tav>
                                        <p:tav tm="100000">
                                          <p:val>
                                            <p:strVal val="#ppt_h"/>
                                          </p:val>
                                        </p:tav>
                                      </p:tavLst>
                                    </p:anim>
                                  </p:childTnLst>
                                </p:cTn>
                              </p:par>
                              <p:par>
                                <p:cTn id="17" presetID="19" presetClass="entr" presetSubtype="1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0" fill="hold"/>
                                        <p:tgtEl>
                                          <p:spTgt spid="8"/>
                                        </p:tgtEl>
                                        <p:attrNameLst>
                                          <p:attrName>ppt_w</p:attrName>
                                        </p:attrNameLst>
                                      </p:cBhvr>
                                      <p:tavLst>
                                        <p:tav tm="0" fmla="#ppt_w*sin(2.5*pi*$)">
                                          <p:val>
                                            <p:fltVal val="0"/>
                                          </p:val>
                                        </p:tav>
                                        <p:tav tm="100000">
                                          <p:val>
                                            <p:fltVal val="1"/>
                                          </p:val>
                                        </p:tav>
                                      </p:tavLst>
                                    </p:anim>
                                    <p:anim calcmode="lin" valueType="num">
                                      <p:cBhvr>
                                        <p:cTn id="20" dur="5000" fill="hold"/>
                                        <p:tgtEl>
                                          <p:spTgt spid="8"/>
                                        </p:tgtEl>
                                        <p:attrNameLst>
                                          <p:attrName>ppt_h</p:attrName>
                                        </p:attrNameLst>
                                      </p:cBhvr>
                                      <p:tavLst>
                                        <p:tav tm="0">
                                          <p:val>
                                            <p:strVal val="#ppt_h"/>
                                          </p:val>
                                        </p:tav>
                                        <p:tav tm="100000">
                                          <p:val>
                                            <p:strVal val="#ppt_h"/>
                                          </p:val>
                                        </p:tav>
                                      </p:tavLst>
                                    </p:anim>
                                  </p:childTnLst>
                                </p:cTn>
                              </p:par>
                              <p:par>
                                <p:cTn id="21" presetID="19" presetClass="entr" presetSubtype="1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0" fill="hold"/>
                                        <p:tgtEl>
                                          <p:spTgt spid="7"/>
                                        </p:tgtEl>
                                        <p:attrNameLst>
                                          <p:attrName>ppt_w</p:attrName>
                                        </p:attrNameLst>
                                      </p:cBhvr>
                                      <p:tavLst>
                                        <p:tav tm="0" fmla="#ppt_w*sin(2.5*pi*$)">
                                          <p:val>
                                            <p:fltVal val="0"/>
                                          </p:val>
                                        </p:tav>
                                        <p:tav tm="100000">
                                          <p:val>
                                            <p:fltVal val="1"/>
                                          </p:val>
                                        </p:tav>
                                      </p:tavLst>
                                    </p:anim>
                                    <p:anim calcmode="lin" valueType="num">
                                      <p:cBhvr>
                                        <p:cTn id="24" dur="5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Image 8" descr="seminai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0975" y="193675"/>
            <a:ext cx="8785225"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Titre 1"/>
          <p:cNvSpPr>
            <a:spLocks noGrp="1"/>
          </p:cNvSpPr>
          <p:nvPr>
            <p:ph type="title"/>
          </p:nvPr>
        </p:nvSpPr>
        <p:spPr>
          <a:xfrm>
            <a:off x="415925" y="673100"/>
            <a:ext cx="8308975" cy="1143000"/>
          </a:xfrm>
        </p:spPr>
        <p:txBody>
          <a:bodyPr/>
          <a:lstStyle/>
          <a:p>
            <a:pPr eaLnBrk="1" hangingPunct="1"/>
            <a:r>
              <a:rPr lang="fr-FR" sz="2800" b="1">
                <a:latin typeface="Calibri" charset="0"/>
              </a:rPr>
              <a:t>1-ZOOM SUR LA GESTION DES ESCALES NAVIRES</a:t>
            </a:r>
          </a:p>
        </p:txBody>
      </p:sp>
      <p:sp>
        <p:nvSpPr>
          <p:cNvPr id="27651" name="ZoneTexte 2"/>
          <p:cNvSpPr txBox="1">
            <a:spLocks noChangeArrowheads="1"/>
          </p:cNvSpPr>
          <p:nvPr/>
        </p:nvSpPr>
        <p:spPr bwMode="auto">
          <a:xfrm>
            <a:off x="415925" y="2136775"/>
            <a:ext cx="8308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fr-FR" sz="1800" b="1">
                <a:solidFill>
                  <a:srgbClr val="FFFFFF"/>
                </a:solidFill>
              </a:rPr>
              <a:t>1-IDENTIFICATION DES FLUX PHYSIQUE ET FLUX DOCUMENTAIRES</a:t>
            </a:r>
          </a:p>
        </p:txBody>
      </p:sp>
      <p:graphicFrame>
        <p:nvGraphicFramePr>
          <p:cNvPr id="4" name="Tableau 3"/>
          <p:cNvGraphicFramePr>
            <a:graphicFrameLocks noGrp="1"/>
          </p:cNvGraphicFramePr>
          <p:nvPr/>
        </p:nvGraphicFramePr>
        <p:xfrm>
          <a:off x="473075" y="2592388"/>
          <a:ext cx="8350250" cy="3903661"/>
        </p:xfrm>
        <a:graphic>
          <a:graphicData uri="http://schemas.openxmlformats.org/drawingml/2006/table">
            <a:tbl>
              <a:tblPr/>
              <a:tblGrid>
                <a:gridCol w="2216595"/>
                <a:gridCol w="3650770"/>
                <a:gridCol w="2482885"/>
              </a:tblGrid>
              <a:tr h="267595">
                <a:tc>
                  <a:txBody>
                    <a:bodyPr/>
                    <a:lstStyle/>
                    <a:p>
                      <a:pPr algn="ctr" fontAlgn="ctr"/>
                      <a:r>
                        <a:rPr lang="fr-FR" sz="1400" b="1" i="0" u="none" strike="noStrike">
                          <a:solidFill>
                            <a:srgbClr val="000000"/>
                          </a:solidFill>
                          <a:effectLst/>
                          <a:latin typeface="Calibri"/>
                        </a:rPr>
                        <a:t>Logistic Flow</a:t>
                      </a:r>
                    </a:p>
                  </a:txBody>
                  <a:tcPr marL="13342" marR="13342" marT="13341" marB="0" anchor="ctr">
                    <a:lnL>
                      <a:noFill/>
                    </a:lnL>
                    <a:lnR>
                      <a:noFill/>
                    </a:lnR>
                    <a:lnT>
                      <a:noFill/>
                    </a:lnT>
                    <a:lnB>
                      <a:noFill/>
                    </a:lnB>
                  </a:tcPr>
                </a:tc>
                <a:tc>
                  <a:txBody>
                    <a:bodyPr/>
                    <a:lstStyle/>
                    <a:p>
                      <a:pPr algn="ctr" fontAlgn="ctr"/>
                      <a:r>
                        <a:rPr lang="fr-FR" sz="1400" b="1" i="0" u="none" strike="noStrike">
                          <a:solidFill>
                            <a:srgbClr val="000000"/>
                          </a:solidFill>
                          <a:effectLst/>
                          <a:latin typeface="Calibri"/>
                        </a:rPr>
                        <a:t>Document Flow</a:t>
                      </a:r>
                    </a:p>
                  </a:txBody>
                  <a:tcPr marL="13342" marR="13342" marT="13341" marB="0" anchor="ctr">
                    <a:lnL>
                      <a:noFill/>
                    </a:lnL>
                    <a:lnR>
                      <a:noFill/>
                    </a:lnR>
                    <a:lnT>
                      <a:noFill/>
                    </a:lnT>
                    <a:lnB>
                      <a:noFill/>
                    </a:lnB>
                    <a:solidFill>
                      <a:schemeClr val="accent2"/>
                    </a:solidFill>
                  </a:tcPr>
                </a:tc>
                <a:tc>
                  <a:txBody>
                    <a:bodyPr/>
                    <a:lstStyle/>
                    <a:p>
                      <a:pPr algn="ctr" fontAlgn="b"/>
                      <a:r>
                        <a:rPr lang="fr-FR" sz="1400" b="1" i="0" u="none" strike="noStrike" dirty="0" smtClean="0">
                          <a:solidFill>
                            <a:srgbClr val="000000"/>
                          </a:solidFill>
                          <a:effectLst/>
                          <a:latin typeface="Calibri"/>
                        </a:rPr>
                        <a:t>Acteurs</a:t>
                      </a:r>
                      <a:endParaRPr lang="fr-FR" sz="1400" b="1" i="0" u="none" strike="noStrike" dirty="0">
                        <a:solidFill>
                          <a:srgbClr val="000000"/>
                        </a:solidFill>
                        <a:effectLst/>
                        <a:latin typeface="Calibri"/>
                      </a:endParaRPr>
                    </a:p>
                  </a:txBody>
                  <a:tcPr marL="13342" marR="13342" marT="13341" marB="0" anchor="b">
                    <a:lnL>
                      <a:noFill/>
                    </a:lnL>
                    <a:lnR>
                      <a:noFill/>
                    </a:lnR>
                    <a:lnT>
                      <a:noFill/>
                    </a:lnT>
                    <a:lnB>
                      <a:noFill/>
                    </a:lnB>
                  </a:tcPr>
                </a:tc>
              </a:tr>
              <a:tr h="519438">
                <a:tc>
                  <a:txBody>
                    <a:bodyPr/>
                    <a:lstStyle/>
                    <a:p>
                      <a:pPr algn="l" fontAlgn="t"/>
                      <a:r>
                        <a:rPr lang="fr-FR" sz="1400" b="0" i="0" u="none" strike="noStrike">
                          <a:solidFill>
                            <a:srgbClr val="000000"/>
                          </a:solidFill>
                          <a:effectLst/>
                          <a:latin typeface="Calibri"/>
                        </a:rPr>
                        <a:t>Contact avec la tour de contrôle</a:t>
                      </a:r>
                    </a:p>
                  </a:txBody>
                  <a:tcPr marL="13342" marR="13342" marT="13341" marB="0">
                    <a:lnL>
                      <a:noFill/>
                    </a:lnL>
                    <a:lnR>
                      <a:noFill/>
                    </a:lnR>
                    <a:lnT>
                      <a:noFill/>
                    </a:lnT>
                    <a:lnB>
                      <a:noFill/>
                    </a:lnB>
                  </a:tcPr>
                </a:tc>
                <a:tc>
                  <a:txBody>
                    <a:bodyPr/>
                    <a:lstStyle/>
                    <a:p>
                      <a:pPr algn="l" fontAlgn="t"/>
                      <a:r>
                        <a:rPr lang="fr-FR" sz="1400" b="0" i="0" u="none" strike="noStrike" dirty="0" smtClean="0">
                          <a:solidFill>
                            <a:srgbClr val="000000"/>
                          </a:solidFill>
                          <a:effectLst/>
                          <a:latin typeface="Calibri"/>
                        </a:rPr>
                        <a:t>For. </a:t>
                      </a:r>
                      <a:r>
                        <a:rPr lang="fr-FR" sz="1400" b="0" i="0" u="none" strike="noStrike" dirty="0">
                          <a:solidFill>
                            <a:srgbClr val="000000"/>
                          </a:solidFill>
                          <a:effectLst/>
                          <a:latin typeface="Calibri"/>
                        </a:rPr>
                        <a:t>FAL de l'OMI n° 1, déclaration générale</a:t>
                      </a:r>
                    </a:p>
                  </a:txBody>
                  <a:tcPr marL="13342" marR="13342" marT="13341" marB="0">
                    <a:lnL>
                      <a:noFill/>
                    </a:lnL>
                    <a:lnR>
                      <a:noFill/>
                    </a:lnR>
                    <a:lnT>
                      <a:noFill/>
                    </a:lnT>
                    <a:lnB>
                      <a:noFill/>
                    </a:lnB>
                    <a:solidFill>
                      <a:schemeClr val="accent2"/>
                    </a:solidFill>
                  </a:tcPr>
                </a:tc>
                <a:tc rowSpan="7">
                  <a:txBody>
                    <a:bodyPr/>
                    <a:lstStyle/>
                    <a:p>
                      <a:pPr algn="ctr" fontAlgn="b"/>
                      <a:r>
                        <a:rPr lang="fr-FR" sz="1400" b="0" i="0" u="none" strike="noStrike" dirty="0">
                          <a:solidFill>
                            <a:srgbClr val="000000"/>
                          </a:solidFill>
                          <a:effectLst/>
                          <a:latin typeface="Calibri"/>
                        </a:rPr>
                        <a:t>Consignataires, </a:t>
                      </a:r>
                      <a:r>
                        <a:rPr lang="fr-FR" sz="1400" b="0" i="0" u="none" strike="noStrike" dirty="0" smtClean="0">
                          <a:solidFill>
                            <a:srgbClr val="000000"/>
                          </a:solidFill>
                          <a:effectLst/>
                          <a:latin typeface="Calibri"/>
                        </a:rPr>
                        <a:t>PEPK, Douane,</a:t>
                      </a:r>
                      <a:r>
                        <a:rPr lang="fr-FR" sz="1400" b="0" i="0" u="none" strike="noStrike" baseline="0" dirty="0" smtClean="0">
                          <a:solidFill>
                            <a:srgbClr val="000000"/>
                          </a:solidFill>
                          <a:effectLst/>
                          <a:latin typeface="Calibri"/>
                        </a:rPr>
                        <a:t> FMO, Acconiers,</a:t>
                      </a:r>
                    </a:p>
                    <a:p>
                      <a:pPr algn="ctr" fontAlgn="b"/>
                      <a:r>
                        <a:rPr lang="fr-FR" sz="1400" b="0" i="0" u="none" strike="noStrike" dirty="0" smtClean="0">
                          <a:solidFill>
                            <a:srgbClr val="000000"/>
                          </a:solidFill>
                          <a:effectLst/>
                          <a:latin typeface="+mn-lt"/>
                        </a:rPr>
                        <a:t>, Autres administrations , Chargeurs, Organismes de gestion de Fret</a:t>
                      </a:r>
                      <a:endParaRPr lang="fr-FR" sz="1400" b="0" i="0" u="none" strike="noStrike" dirty="0" smtClean="0">
                        <a:solidFill>
                          <a:srgbClr val="000000"/>
                        </a:solidFill>
                        <a:effectLst/>
                        <a:latin typeface="Calibri"/>
                      </a:endParaRPr>
                    </a:p>
                    <a:p>
                      <a:pPr algn="ctr" fontAlgn="b"/>
                      <a:endParaRPr lang="fr-FR" sz="1400" b="0" i="0" u="none" strike="noStrike" dirty="0" smtClean="0">
                        <a:solidFill>
                          <a:srgbClr val="000000"/>
                        </a:solidFill>
                        <a:effectLst/>
                        <a:latin typeface="Calibri"/>
                      </a:endParaRPr>
                    </a:p>
                    <a:p>
                      <a:pPr algn="ctr" fontAlgn="b"/>
                      <a:endParaRPr lang="fr-FR" sz="1400" b="0" i="0" u="none" strike="noStrike" dirty="0" smtClean="0">
                        <a:solidFill>
                          <a:srgbClr val="000000"/>
                        </a:solidFill>
                        <a:effectLst/>
                        <a:latin typeface="Calibri"/>
                      </a:endParaRPr>
                    </a:p>
                    <a:p>
                      <a:pPr algn="ctr" fontAlgn="b"/>
                      <a:endParaRPr lang="fr-FR" sz="1400" b="0" i="0" u="none" strike="noStrike" dirty="0" smtClean="0">
                        <a:solidFill>
                          <a:srgbClr val="000000"/>
                        </a:solidFill>
                        <a:effectLst/>
                        <a:latin typeface="Calibri"/>
                      </a:endParaRPr>
                    </a:p>
                    <a:p>
                      <a:pPr algn="ctr" fontAlgn="b"/>
                      <a:endParaRPr lang="fr-FR" sz="1400" b="0" i="0" u="none" strike="noStrike" dirty="0" smtClean="0">
                        <a:solidFill>
                          <a:srgbClr val="000000"/>
                        </a:solidFill>
                        <a:effectLst/>
                        <a:latin typeface="Calibri"/>
                      </a:endParaRPr>
                    </a:p>
                    <a:p>
                      <a:pPr algn="ctr" fontAlgn="b"/>
                      <a:endParaRPr lang="fr-FR" sz="1400" b="0" i="0" u="none" strike="noStrike" dirty="0" smtClean="0">
                        <a:solidFill>
                          <a:srgbClr val="000000"/>
                        </a:solidFill>
                        <a:effectLst/>
                        <a:latin typeface="Calibri"/>
                      </a:endParaRPr>
                    </a:p>
                    <a:p>
                      <a:pPr algn="ctr" fontAlgn="b"/>
                      <a:endParaRPr lang="fr-FR" sz="1400" b="0" i="0" u="none" strike="noStrike" dirty="0" smtClean="0">
                        <a:solidFill>
                          <a:srgbClr val="000000"/>
                        </a:solidFill>
                        <a:effectLst/>
                        <a:latin typeface="Calibri"/>
                      </a:endParaRPr>
                    </a:p>
                    <a:p>
                      <a:pPr algn="ctr" fontAlgn="b"/>
                      <a:endParaRPr lang="fr-FR" sz="1400" b="0" i="0" u="none" strike="noStrike" dirty="0" smtClean="0">
                        <a:solidFill>
                          <a:srgbClr val="000000"/>
                        </a:solidFill>
                        <a:effectLst/>
                        <a:latin typeface="Calibri"/>
                      </a:endParaRPr>
                    </a:p>
                    <a:p>
                      <a:pPr algn="ctr" fontAlgn="b"/>
                      <a:endParaRPr lang="fr-FR" sz="1400" b="0" i="0" u="none" strike="noStrike" dirty="0" smtClean="0">
                        <a:solidFill>
                          <a:srgbClr val="000000"/>
                        </a:solidFill>
                        <a:effectLst/>
                        <a:latin typeface="Calibri"/>
                      </a:endParaRPr>
                    </a:p>
                    <a:p>
                      <a:pPr algn="ctr" fontAlgn="b"/>
                      <a:r>
                        <a:rPr lang="fr-FR" sz="1400" b="0" i="0" u="none" strike="noStrike" dirty="0" smtClean="0">
                          <a:solidFill>
                            <a:srgbClr val="000000"/>
                          </a:solidFill>
                          <a:effectLst/>
                          <a:latin typeface="Calibri"/>
                        </a:rPr>
                        <a:t>,</a:t>
                      </a:r>
                      <a:endParaRPr lang="fr-FR" sz="1400" b="0" i="0" u="none" strike="noStrike" dirty="0">
                        <a:solidFill>
                          <a:srgbClr val="000000"/>
                        </a:solidFill>
                        <a:effectLst/>
                        <a:latin typeface="Calibri"/>
                      </a:endParaRPr>
                    </a:p>
                  </a:txBody>
                  <a:tcPr marL="13342" marR="13342" marT="13341" marB="0" anchor="b">
                    <a:lnL>
                      <a:noFill/>
                    </a:lnL>
                    <a:lnR>
                      <a:noFill/>
                    </a:lnR>
                    <a:lnT>
                      <a:noFill/>
                    </a:lnT>
                    <a:lnB>
                      <a:noFill/>
                    </a:lnB>
                  </a:tcPr>
                </a:tc>
              </a:tr>
              <a:tr h="519438">
                <a:tc>
                  <a:txBody>
                    <a:bodyPr/>
                    <a:lstStyle/>
                    <a:p>
                      <a:pPr algn="l" fontAlgn="t"/>
                      <a:r>
                        <a:rPr lang="fr-FR" sz="1400" b="0" i="0" u="none" strike="noStrike">
                          <a:solidFill>
                            <a:srgbClr val="000000"/>
                          </a:solidFill>
                          <a:effectLst/>
                          <a:latin typeface="Calibri"/>
                        </a:rPr>
                        <a:t>Entrée Navire</a:t>
                      </a:r>
                    </a:p>
                  </a:txBody>
                  <a:tcPr marL="13342" marR="13342" marT="13341" marB="0">
                    <a:lnL>
                      <a:noFill/>
                    </a:lnL>
                    <a:lnR>
                      <a:noFill/>
                    </a:lnR>
                    <a:lnT>
                      <a:noFill/>
                    </a:lnT>
                    <a:lnB>
                      <a:noFill/>
                    </a:lnB>
                  </a:tcPr>
                </a:tc>
                <a:tc>
                  <a:txBody>
                    <a:bodyPr/>
                    <a:lstStyle/>
                    <a:p>
                      <a:pPr algn="l" fontAlgn="t"/>
                      <a:r>
                        <a:rPr lang="fr-FR" sz="1400" b="0" i="0" u="none" strike="noStrike">
                          <a:solidFill>
                            <a:srgbClr val="000000"/>
                          </a:solidFill>
                          <a:effectLst/>
                          <a:latin typeface="Calibri"/>
                        </a:rPr>
                        <a:t>formulaire FAL de l'OMI n° 2, déclaration de la cargaison (manifeste)</a:t>
                      </a:r>
                    </a:p>
                  </a:txBody>
                  <a:tcPr marL="13342" marR="13342" marT="13341" marB="0">
                    <a:lnL>
                      <a:noFill/>
                    </a:lnL>
                    <a:lnR>
                      <a:noFill/>
                    </a:lnR>
                    <a:lnT>
                      <a:noFill/>
                    </a:lnT>
                    <a:lnB>
                      <a:noFill/>
                    </a:lnB>
                    <a:solidFill>
                      <a:schemeClr val="accent2"/>
                    </a:solidFill>
                  </a:tcPr>
                </a:tc>
                <a:tc vMerge="1">
                  <a:txBody>
                    <a:bodyPr/>
                    <a:lstStyle/>
                    <a:p>
                      <a:endParaRPr lang="fr-FR"/>
                    </a:p>
                  </a:txBody>
                  <a:tcPr/>
                </a:tc>
              </a:tr>
              <a:tr h="519438">
                <a:tc>
                  <a:txBody>
                    <a:bodyPr/>
                    <a:lstStyle/>
                    <a:p>
                      <a:pPr algn="l" fontAlgn="t"/>
                      <a:r>
                        <a:rPr lang="fr-FR" sz="1400" b="0" i="0" u="none" strike="noStrike">
                          <a:solidFill>
                            <a:srgbClr val="000000"/>
                          </a:solidFill>
                          <a:effectLst/>
                          <a:latin typeface="Calibri"/>
                        </a:rPr>
                        <a:t>Remorquage, lamanage</a:t>
                      </a:r>
                    </a:p>
                  </a:txBody>
                  <a:tcPr marL="13342" marR="13342" marT="13341" marB="0">
                    <a:lnL>
                      <a:noFill/>
                    </a:lnL>
                    <a:lnR>
                      <a:noFill/>
                    </a:lnR>
                    <a:lnT>
                      <a:noFill/>
                    </a:lnT>
                    <a:lnB>
                      <a:noFill/>
                    </a:lnB>
                  </a:tcPr>
                </a:tc>
                <a:tc>
                  <a:txBody>
                    <a:bodyPr/>
                    <a:lstStyle/>
                    <a:p>
                      <a:pPr algn="l" fontAlgn="t"/>
                      <a:r>
                        <a:rPr lang="fr-FR" sz="1400" b="0" i="0" u="none" strike="noStrike">
                          <a:solidFill>
                            <a:srgbClr val="000000"/>
                          </a:solidFill>
                          <a:effectLst/>
                          <a:latin typeface="Calibri"/>
                        </a:rPr>
                        <a:t>formulaire FAL de l'OMI n° 3, déclaration des provisions de bord et pacotilles</a:t>
                      </a:r>
                    </a:p>
                  </a:txBody>
                  <a:tcPr marL="13342" marR="13342" marT="13341" marB="0">
                    <a:lnL>
                      <a:noFill/>
                    </a:lnL>
                    <a:lnR>
                      <a:noFill/>
                    </a:lnR>
                    <a:lnT>
                      <a:noFill/>
                    </a:lnT>
                    <a:lnB>
                      <a:noFill/>
                    </a:lnB>
                    <a:solidFill>
                      <a:schemeClr val="accent2"/>
                    </a:solidFill>
                  </a:tcPr>
                </a:tc>
                <a:tc vMerge="1">
                  <a:txBody>
                    <a:bodyPr/>
                    <a:lstStyle/>
                    <a:p>
                      <a:endParaRPr lang="fr-FR"/>
                    </a:p>
                  </a:txBody>
                  <a:tcPr/>
                </a:tc>
              </a:tr>
              <a:tr h="519438">
                <a:tc>
                  <a:txBody>
                    <a:bodyPr/>
                    <a:lstStyle/>
                    <a:p>
                      <a:pPr algn="l" fontAlgn="t"/>
                      <a:r>
                        <a:rPr lang="fr-FR" sz="1400" b="0" i="0" u="none" strike="noStrike" dirty="0">
                          <a:solidFill>
                            <a:srgbClr val="000000"/>
                          </a:solidFill>
                          <a:effectLst/>
                          <a:latin typeface="Calibri"/>
                        </a:rPr>
                        <a:t>Prestation pendant Escale</a:t>
                      </a:r>
                    </a:p>
                  </a:txBody>
                  <a:tcPr marL="13342" marR="13342" marT="13341" marB="0">
                    <a:lnL>
                      <a:noFill/>
                    </a:lnL>
                    <a:lnR>
                      <a:noFill/>
                    </a:lnR>
                    <a:lnT>
                      <a:noFill/>
                    </a:lnT>
                    <a:lnB>
                      <a:noFill/>
                    </a:lnB>
                  </a:tcPr>
                </a:tc>
                <a:tc>
                  <a:txBody>
                    <a:bodyPr/>
                    <a:lstStyle/>
                    <a:p>
                      <a:pPr algn="l" fontAlgn="t"/>
                      <a:r>
                        <a:rPr lang="fr-FR" sz="1400" b="0" i="0" u="none" strike="noStrike" dirty="0">
                          <a:solidFill>
                            <a:srgbClr val="000000"/>
                          </a:solidFill>
                          <a:effectLst/>
                          <a:latin typeface="Calibri"/>
                        </a:rPr>
                        <a:t>formulaire FAL de l'OMI n° 4, déclaration des effets de l'équipage</a:t>
                      </a:r>
                    </a:p>
                  </a:txBody>
                  <a:tcPr marL="13342" marR="13342" marT="13341" marB="0">
                    <a:lnL>
                      <a:noFill/>
                    </a:lnL>
                    <a:lnR>
                      <a:noFill/>
                    </a:lnR>
                    <a:lnT>
                      <a:noFill/>
                    </a:lnT>
                    <a:lnB>
                      <a:noFill/>
                    </a:lnB>
                    <a:solidFill>
                      <a:schemeClr val="accent2"/>
                    </a:solidFill>
                  </a:tcPr>
                </a:tc>
                <a:tc vMerge="1">
                  <a:txBody>
                    <a:bodyPr/>
                    <a:lstStyle/>
                    <a:p>
                      <a:endParaRPr lang="fr-FR"/>
                    </a:p>
                  </a:txBody>
                  <a:tcPr/>
                </a:tc>
              </a:tr>
              <a:tr h="519438">
                <a:tc>
                  <a:txBody>
                    <a:bodyPr/>
                    <a:lstStyle/>
                    <a:p>
                      <a:pPr algn="l" fontAlgn="t"/>
                      <a:r>
                        <a:rPr lang="fr-FR" sz="1400" b="0" i="0" u="none" strike="noStrike" dirty="0">
                          <a:solidFill>
                            <a:srgbClr val="000000"/>
                          </a:solidFill>
                          <a:effectLst/>
                          <a:latin typeface="Calibri"/>
                        </a:rPr>
                        <a:t>Déchargement</a:t>
                      </a:r>
                    </a:p>
                  </a:txBody>
                  <a:tcPr marL="13342" marR="13342" marT="13341" marB="0">
                    <a:lnL>
                      <a:noFill/>
                    </a:lnL>
                    <a:lnR>
                      <a:noFill/>
                    </a:lnR>
                    <a:lnT>
                      <a:noFill/>
                    </a:lnT>
                    <a:lnB>
                      <a:noFill/>
                    </a:lnB>
                  </a:tcPr>
                </a:tc>
                <a:tc>
                  <a:txBody>
                    <a:bodyPr/>
                    <a:lstStyle/>
                    <a:p>
                      <a:pPr algn="l" fontAlgn="t"/>
                      <a:r>
                        <a:rPr lang="fr-FR" sz="1400" b="0" i="0" u="none" strike="noStrike" dirty="0">
                          <a:solidFill>
                            <a:srgbClr val="000000"/>
                          </a:solidFill>
                          <a:effectLst/>
                          <a:latin typeface="Calibri"/>
                        </a:rPr>
                        <a:t>formulaire FAL de l'OMI n° 6, liste des passagers</a:t>
                      </a:r>
                    </a:p>
                  </a:txBody>
                  <a:tcPr marL="13342" marR="13342" marT="13341" marB="0">
                    <a:lnL>
                      <a:noFill/>
                    </a:lnL>
                    <a:lnR>
                      <a:noFill/>
                    </a:lnR>
                    <a:lnT>
                      <a:noFill/>
                    </a:lnT>
                    <a:lnB>
                      <a:noFill/>
                    </a:lnB>
                    <a:solidFill>
                      <a:schemeClr val="accent2"/>
                    </a:solidFill>
                  </a:tcPr>
                </a:tc>
                <a:tc vMerge="1">
                  <a:txBody>
                    <a:bodyPr/>
                    <a:lstStyle/>
                    <a:p>
                      <a:endParaRPr lang="fr-FR"/>
                    </a:p>
                  </a:txBody>
                  <a:tcPr/>
                </a:tc>
              </a:tr>
              <a:tr h="519438">
                <a:tc>
                  <a:txBody>
                    <a:bodyPr/>
                    <a:lstStyle/>
                    <a:p>
                      <a:pPr algn="l" fontAlgn="t"/>
                      <a:r>
                        <a:rPr lang="fr-FR" sz="1400" b="0" i="0" u="none" strike="noStrike" dirty="0" smtClean="0">
                          <a:solidFill>
                            <a:srgbClr val="000000"/>
                          </a:solidFill>
                          <a:effectLst/>
                          <a:latin typeface="Calibri"/>
                        </a:rPr>
                        <a:t>Mouvements </a:t>
                      </a:r>
                      <a:r>
                        <a:rPr lang="fr-FR" sz="1400" b="0" i="0" u="none" strike="noStrike" dirty="0">
                          <a:solidFill>
                            <a:srgbClr val="000000"/>
                          </a:solidFill>
                          <a:effectLst/>
                          <a:latin typeface="Calibri"/>
                        </a:rPr>
                        <a:t>pendant escale</a:t>
                      </a:r>
                    </a:p>
                  </a:txBody>
                  <a:tcPr marL="13342" marR="13342" marT="13341" marB="0">
                    <a:lnL>
                      <a:noFill/>
                    </a:lnL>
                    <a:lnR>
                      <a:noFill/>
                    </a:lnR>
                    <a:lnT>
                      <a:noFill/>
                    </a:lnT>
                    <a:lnB>
                      <a:noFill/>
                    </a:lnB>
                  </a:tcPr>
                </a:tc>
                <a:tc>
                  <a:txBody>
                    <a:bodyPr/>
                    <a:lstStyle/>
                    <a:p>
                      <a:pPr algn="l" fontAlgn="t"/>
                      <a:r>
                        <a:rPr lang="fr-FR" sz="1400" b="0" i="0" u="none" strike="noStrike" dirty="0">
                          <a:solidFill>
                            <a:srgbClr val="000000"/>
                          </a:solidFill>
                          <a:effectLst/>
                          <a:latin typeface="Calibri"/>
                        </a:rPr>
                        <a:t>formulaire FAL de l'OMI n° 5, liste d'équipage</a:t>
                      </a:r>
                    </a:p>
                  </a:txBody>
                  <a:tcPr marL="13342" marR="13342" marT="13341" marB="0">
                    <a:lnL>
                      <a:noFill/>
                    </a:lnL>
                    <a:lnR>
                      <a:noFill/>
                    </a:lnR>
                    <a:lnT>
                      <a:noFill/>
                    </a:lnT>
                    <a:lnB>
                      <a:noFill/>
                    </a:lnB>
                    <a:solidFill>
                      <a:schemeClr val="accent2"/>
                    </a:solidFill>
                  </a:tcPr>
                </a:tc>
                <a:tc vMerge="1">
                  <a:txBody>
                    <a:bodyPr/>
                    <a:lstStyle/>
                    <a:p>
                      <a:endParaRPr lang="fr-FR"/>
                    </a:p>
                  </a:txBody>
                  <a:tcPr/>
                </a:tc>
              </a:tr>
              <a:tr h="519438">
                <a:tc>
                  <a:txBody>
                    <a:bodyPr/>
                    <a:lstStyle/>
                    <a:p>
                      <a:pPr algn="l" fontAlgn="t"/>
                      <a:r>
                        <a:rPr lang="fr-FR" sz="1400" b="0" i="0" u="none" strike="noStrike" dirty="0">
                          <a:solidFill>
                            <a:srgbClr val="000000"/>
                          </a:solidFill>
                          <a:effectLst/>
                          <a:latin typeface="Calibri"/>
                        </a:rPr>
                        <a:t>Départ Navire</a:t>
                      </a:r>
                    </a:p>
                  </a:txBody>
                  <a:tcPr marL="13342" marR="13342" marT="13341" marB="0">
                    <a:lnL>
                      <a:noFill/>
                    </a:lnL>
                    <a:lnR>
                      <a:noFill/>
                    </a:lnR>
                    <a:lnT>
                      <a:noFill/>
                    </a:lnT>
                    <a:lnB>
                      <a:noFill/>
                    </a:lnB>
                  </a:tcPr>
                </a:tc>
                <a:tc>
                  <a:txBody>
                    <a:bodyPr/>
                    <a:lstStyle/>
                    <a:p>
                      <a:pPr algn="l" fontAlgn="t"/>
                      <a:r>
                        <a:rPr lang="fr-FR" sz="1400" b="0" i="0" u="none" strike="noStrike" dirty="0">
                          <a:solidFill>
                            <a:srgbClr val="000000"/>
                          </a:solidFill>
                          <a:effectLst/>
                          <a:latin typeface="Calibri"/>
                        </a:rPr>
                        <a:t>formulaire FAL de l'OMI n° 7: déclaration marchandises dangereuses</a:t>
                      </a:r>
                    </a:p>
                  </a:txBody>
                  <a:tcPr marL="13342" marR="13342" marT="13341" marB="0">
                    <a:lnL>
                      <a:noFill/>
                    </a:lnL>
                    <a:lnR>
                      <a:noFill/>
                    </a:lnR>
                    <a:lnT>
                      <a:noFill/>
                    </a:lnT>
                    <a:lnB>
                      <a:noFill/>
                    </a:lnB>
                    <a:solidFill>
                      <a:schemeClr val="accent2"/>
                    </a:solidFill>
                  </a:tcPr>
                </a:tc>
                <a:tc vMerge="1">
                  <a:txBody>
                    <a:bodyPr/>
                    <a:lstStyle/>
                    <a:p>
                      <a:endParaRPr lang="fr-FR"/>
                    </a:p>
                  </a:txBody>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Image 8" descr="seminai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0975" y="193675"/>
            <a:ext cx="8785225"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Titre 1"/>
          <p:cNvSpPr>
            <a:spLocks noGrp="1"/>
          </p:cNvSpPr>
          <p:nvPr>
            <p:ph type="title"/>
          </p:nvPr>
        </p:nvSpPr>
        <p:spPr>
          <a:xfrm>
            <a:off x="415925" y="673100"/>
            <a:ext cx="8308975" cy="1143000"/>
          </a:xfrm>
        </p:spPr>
        <p:txBody>
          <a:bodyPr/>
          <a:lstStyle/>
          <a:p>
            <a:pPr eaLnBrk="1" hangingPunct="1"/>
            <a:r>
              <a:rPr lang="fr-FR" sz="2800" b="1">
                <a:latin typeface="Calibri" charset="0"/>
              </a:rPr>
              <a:t>ZOOM SUR LA GESTION DES ESCALES NAVIRES</a:t>
            </a:r>
          </a:p>
        </p:txBody>
      </p:sp>
      <p:sp>
        <p:nvSpPr>
          <p:cNvPr id="3" name="ZoneTexte 2"/>
          <p:cNvSpPr txBox="1"/>
          <p:nvPr/>
        </p:nvSpPr>
        <p:spPr>
          <a:xfrm>
            <a:off x="301625" y="2592388"/>
            <a:ext cx="6124575" cy="2862323"/>
          </a:xfrm>
          <a:prstGeom prst="rect">
            <a:avLst/>
          </a:prstGeom>
          <a:noFill/>
        </p:spPr>
        <p:txBody>
          <a:bodyPr>
            <a:spAutoFit/>
          </a:bodyPr>
          <a:lstStyle/>
          <a:p>
            <a:pPr fontAlgn="auto">
              <a:spcBef>
                <a:spcPts val="0"/>
              </a:spcBef>
              <a:spcAft>
                <a:spcPts val="0"/>
              </a:spcAft>
              <a:defRPr/>
            </a:pPr>
            <a:r>
              <a:rPr lang="fr-FR" b="1" dirty="0">
                <a:latin typeface="+mn-lt"/>
                <a:ea typeface="+mn-ea"/>
                <a:cs typeface="+mn-cs"/>
              </a:rPr>
              <a:t>FONCTIONNALITES</a:t>
            </a:r>
          </a:p>
          <a:p>
            <a:pPr fontAlgn="auto">
              <a:spcBef>
                <a:spcPts val="0"/>
              </a:spcBef>
              <a:spcAft>
                <a:spcPts val="0"/>
              </a:spcAft>
              <a:defRPr/>
            </a:pPr>
            <a:endParaRPr lang="fr-FR" b="1" dirty="0">
              <a:latin typeface="+mn-lt"/>
              <a:ea typeface="+mn-ea"/>
              <a:cs typeface="+mn-cs"/>
            </a:endParaRPr>
          </a:p>
          <a:p>
            <a:pPr fontAlgn="auto">
              <a:spcBef>
                <a:spcPts val="0"/>
              </a:spcBef>
              <a:spcAft>
                <a:spcPts val="0"/>
              </a:spcAft>
              <a:defRPr/>
            </a:pPr>
            <a:endParaRPr lang="fr-FR" b="1" dirty="0">
              <a:latin typeface="+mn-lt"/>
              <a:ea typeface="+mn-ea"/>
              <a:cs typeface="+mn-cs"/>
            </a:endParaRPr>
          </a:p>
          <a:p>
            <a:pPr fontAlgn="auto">
              <a:spcBef>
                <a:spcPts val="0"/>
              </a:spcBef>
              <a:spcAft>
                <a:spcPts val="0"/>
              </a:spcAft>
              <a:defRPr/>
            </a:pPr>
            <a:endParaRPr lang="fr-FR" dirty="0">
              <a:latin typeface="+mn-lt"/>
              <a:ea typeface="+mn-ea"/>
              <a:cs typeface="+mn-cs"/>
            </a:endParaRPr>
          </a:p>
          <a:p>
            <a:pPr fontAlgn="auto">
              <a:spcBef>
                <a:spcPts val="0"/>
              </a:spcBef>
              <a:spcAft>
                <a:spcPts val="0"/>
              </a:spcAft>
              <a:defRPr/>
            </a:pPr>
            <a:endParaRPr lang="fr-FR" dirty="0">
              <a:latin typeface="+mn-lt"/>
              <a:ea typeface="+mn-ea"/>
              <a:cs typeface="+mn-cs"/>
            </a:endParaRPr>
          </a:p>
          <a:p>
            <a:pPr fontAlgn="auto">
              <a:spcBef>
                <a:spcPts val="0"/>
              </a:spcBef>
              <a:spcAft>
                <a:spcPts val="0"/>
              </a:spcAft>
              <a:defRPr/>
            </a:pPr>
            <a:endParaRPr lang="fr-FR" dirty="0">
              <a:latin typeface="+mn-lt"/>
              <a:ea typeface="+mn-ea"/>
              <a:cs typeface="+mn-cs"/>
            </a:endParaRPr>
          </a:p>
          <a:p>
            <a:pPr fontAlgn="auto">
              <a:spcBef>
                <a:spcPts val="0"/>
              </a:spcBef>
              <a:spcAft>
                <a:spcPts val="0"/>
              </a:spcAft>
              <a:defRPr/>
            </a:pPr>
            <a:endParaRPr lang="fr-FR" dirty="0">
              <a:latin typeface="+mn-lt"/>
              <a:ea typeface="+mn-ea"/>
              <a:cs typeface="+mn-cs"/>
            </a:endParaRPr>
          </a:p>
          <a:p>
            <a:pPr fontAlgn="auto">
              <a:spcBef>
                <a:spcPts val="0"/>
              </a:spcBef>
              <a:spcAft>
                <a:spcPts val="0"/>
              </a:spcAft>
              <a:defRPr/>
            </a:pPr>
            <a:endParaRPr lang="fr-FR" dirty="0">
              <a:latin typeface="+mn-lt"/>
              <a:ea typeface="+mn-ea"/>
              <a:cs typeface="+mn-cs"/>
            </a:endParaRPr>
          </a:p>
          <a:p>
            <a:pPr fontAlgn="auto">
              <a:spcBef>
                <a:spcPts val="0"/>
              </a:spcBef>
              <a:spcAft>
                <a:spcPts val="0"/>
              </a:spcAft>
              <a:defRPr/>
            </a:pPr>
            <a:endParaRPr lang="fr-FR" dirty="0">
              <a:latin typeface="+mn-lt"/>
              <a:ea typeface="+mn-ea"/>
              <a:cs typeface="+mn-cs"/>
            </a:endParaRPr>
          </a:p>
          <a:p>
            <a:pPr fontAlgn="auto">
              <a:spcBef>
                <a:spcPts val="0"/>
              </a:spcBef>
              <a:spcAft>
                <a:spcPts val="0"/>
              </a:spcAft>
              <a:defRPr/>
            </a:pPr>
            <a:endParaRPr lang="fr-FR" b="1" dirty="0">
              <a:latin typeface="+mn-lt"/>
              <a:ea typeface="+mn-ea"/>
              <a:cs typeface="+mn-cs"/>
            </a:endParaRPr>
          </a:p>
        </p:txBody>
      </p:sp>
      <p:sp>
        <p:nvSpPr>
          <p:cNvPr id="2" name="Rectangle 1"/>
          <p:cNvSpPr/>
          <p:nvPr/>
        </p:nvSpPr>
        <p:spPr>
          <a:xfrm>
            <a:off x="4437529" y="3095812"/>
            <a:ext cx="3004671" cy="463176"/>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Gestion des Navires</a:t>
            </a:r>
            <a:endParaRPr lang="fr-FR" dirty="0"/>
          </a:p>
        </p:txBody>
      </p:sp>
      <p:sp>
        <p:nvSpPr>
          <p:cNvPr id="7" name="Rectangle 6"/>
          <p:cNvSpPr/>
          <p:nvPr/>
        </p:nvSpPr>
        <p:spPr>
          <a:xfrm>
            <a:off x="4437529" y="3711388"/>
            <a:ext cx="3004671" cy="463176"/>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Planification des escales</a:t>
            </a:r>
            <a:endParaRPr lang="fr-FR" dirty="0"/>
          </a:p>
        </p:txBody>
      </p:sp>
      <p:sp>
        <p:nvSpPr>
          <p:cNvPr id="8" name="Rectangle 7"/>
          <p:cNvSpPr/>
          <p:nvPr/>
        </p:nvSpPr>
        <p:spPr>
          <a:xfrm>
            <a:off x="932329" y="3095812"/>
            <a:ext cx="3004671" cy="463176"/>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chemeClr val="tx1"/>
                </a:solidFill>
              </a:rPr>
              <a:t>Gestion du plan d’eau</a:t>
            </a:r>
            <a:endParaRPr lang="fr-FR" dirty="0">
              <a:solidFill>
                <a:schemeClr val="tx1"/>
              </a:solidFill>
            </a:endParaRPr>
          </a:p>
        </p:txBody>
      </p:sp>
      <p:sp>
        <p:nvSpPr>
          <p:cNvPr id="9" name="Rectangle 8"/>
          <p:cNvSpPr/>
          <p:nvPr/>
        </p:nvSpPr>
        <p:spPr>
          <a:xfrm>
            <a:off x="878542" y="3711388"/>
            <a:ext cx="3004671" cy="463176"/>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Gestion des quais</a:t>
            </a:r>
            <a:endParaRPr lang="fr-FR" dirty="0"/>
          </a:p>
        </p:txBody>
      </p:sp>
      <p:sp>
        <p:nvSpPr>
          <p:cNvPr id="10" name="Rectangle 9"/>
          <p:cNvSpPr/>
          <p:nvPr/>
        </p:nvSpPr>
        <p:spPr>
          <a:xfrm>
            <a:off x="878542" y="4356846"/>
            <a:ext cx="3004671" cy="463176"/>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Demandes de prestations</a:t>
            </a:r>
            <a:endParaRPr lang="fr-FR" dirty="0"/>
          </a:p>
        </p:txBody>
      </p:sp>
      <p:sp>
        <p:nvSpPr>
          <p:cNvPr id="11" name="Rectangle 10"/>
          <p:cNvSpPr/>
          <p:nvPr/>
        </p:nvSpPr>
        <p:spPr>
          <a:xfrm>
            <a:off x="908424" y="5018732"/>
            <a:ext cx="3004671" cy="46317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Gestion du Pilote</a:t>
            </a:r>
            <a:endParaRPr lang="fr-FR" dirty="0"/>
          </a:p>
        </p:txBody>
      </p:sp>
      <p:sp>
        <p:nvSpPr>
          <p:cNvPr id="12" name="Rectangle 11"/>
          <p:cNvSpPr/>
          <p:nvPr/>
        </p:nvSpPr>
        <p:spPr>
          <a:xfrm>
            <a:off x="983129" y="5743378"/>
            <a:ext cx="3004671" cy="463176"/>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Gestion des lamaneurs</a:t>
            </a:r>
            <a:endParaRPr lang="fr-FR" dirty="0"/>
          </a:p>
        </p:txBody>
      </p:sp>
      <p:sp>
        <p:nvSpPr>
          <p:cNvPr id="13" name="Rectangle 12"/>
          <p:cNvSpPr/>
          <p:nvPr/>
        </p:nvSpPr>
        <p:spPr>
          <a:xfrm>
            <a:off x="4407647" y="4362505"/>
            <a:ext cx="3004671" cy="463176"/>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Gestion Documentaire</a:t>
            </a:r>
            <a:endParaRPr lang="fr-FR" dirty="0"/>
          </a:p>
        </p:txBody>
      </p:sp>
      <p:sp>
        <p:nvSpPr>
          <p:cNvPr id="14" name="Rectangle 13"/>
          <p:cNvSpPr/>
          <p:nvPr/>
        </p:nvSpPr>
        <p:spPr>
          <a:xfrm>
            <a:off x="4407647" y="5018732"/>
            <a:ext cx="3004671" cy="463176"/>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Echanges d’informations</a:t>
            </a:r>
            <a:endParaRPr lang="fr-FR"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ppt_y</p:attrName>
                                        </p:attrNameLst>
                                      </p:cBhvr>
                                      <p:tavLst>
                                        <p:tav tm="0">
                                          <p:val>
                                            <p:strVal val="#ppt_y+#ppt_h*1.125000"/>
                                          </p:val>
                                        </p:tav>
                                        <p:tav tm="100000">
                                          <p:val>
                                            <p:strVal val="#ppt_y"/>
                                          </p:val>
                                        </p:tav>
                                      </p:tavLst>
                                    </p:anim>
                                    <p:animEffect transition="in" filter="wipe(up)">
                                      <p:cBhvr>
                                        <p:cTn id="12" dur="500"/>
                                        <p:tgtEl>
                                          <p:spTgt spid="9"/>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p:tgtEl>
                                          <p:spTgt spid="10"/>
                                        </p:tgtEl>
                                        <p:attrNameLst>
                                          <p:attrName>ppt_y</p:attrName>
                                        </p:attrNameLst>
                                      </p:cBhvr>
                                      <p:tavLst>
                                        <p:tav tm="0">
                                          <p:val>
                                            <p:strVal val="#ppt_y+#ppt_h*1.125000"/>
                                          </p:val>
                                        </p:tav>
                                        <p:tav tm="100000">
                                          <p:val>
                                            <p:strVal val="#ppt_y"/>
                                          </p:val>
                                        </p:tav>
                                      </p:tavLst>
                                    </p:anim>
                                    <p:animEffect transition="in" filter="wipe(up)">
                                      <p:cBhvr>
                                        <p:cTn id="16" dur="500"/>
                                        <p:tgtEl>
                                          <p:spTgt spid="10"/>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p:tgtEl>
                                          <p:spTgt spid="11"/>
                                        </p:tgtEl>
                                        <p:attrNameLst>
                                          <p:attrName>ppt_y</p:attrName>
                                        </p:attrNameLst>
                                      </p:cBhvr>
                                      <p:tavLst>
                                        <p:tav tm="0">
                                          <p:val>
                                            <p:strVal val="#ppt_y+#ppt_h*1.125000"/>
                                          </p:val>
                                        </p:tav>
                                        <p:tav tm="100000">
                                          <p:val>
                                            <p:strVal val="#ppt_y"/>
                                          </p:val>
                                        </p:tav>
                                      </p:tavLst>
                                    </p:anim>
                                    <p:animEffect transition="in" filter="wipe(up)">
                                      <p:cBhvr>
                                        <p:cTn id="20" dur="500"/>
                                        <p:tgtEl>
                                          <p:spTgt spid="11"/>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p:tgtEl>
                                          <p:spTgt spid="12"/>
                                        </p:tgtEl>
                                        <p:attrNameLst>
                                          <p:attrName>ppt_y</p:attrName>
                                        </p:attrNameLst>
                                      </p:cBhvr>
                                      <p:tavLst>
                                        <p:tav tm="0">
                                          <p:val>
                                            <p:strVal val="#ppt_y+#ppt_h*1.125000"/>
                                          </p:val>
                                        </p:tav>
                                        <p:tav tm="100000">
                                          <p:val>
                                            <p:strVal val="#ppt_y"/>
                                          </p:val>
                                        </p:tav>
                                      </p:tavLst>
                                    </p:anim>
                                    <p:animEffect transition="in" filter="wipe(up)">
                                      <p:cBhvr>
                                        <p:cTn id="24" dur="500"/>
                                        <p:tgtEl>
                                          <p:spTgt spid="12"/>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p:tgtEl>
                                          <p:spTgt spid="2"/>
                                        </p:tgtEl>
                                        <p:attrNameLst>
                                          <p:attrName>ppt_y</p:attrName>
                                        </p:attrNameLst>
                                      </p:cBhvr>
                                      <p:tavLst>
                                        <p:tav tm="0">
                                          <p:val>
                                            <p:strVal val="#ppt_y+#ppt_h*1.125000"/>
                                          </p:val>
                                        </p:tav>
                                        <p:tav tm="100000">
                                          <p:val>
                                            <p:strVal val="#ppt_y"/>
                                          </p:val>
                                        </p:tav>
                                      </p:tavLst>
                                    </p:anim>
                                    <p:animEffect transition="in" filter="wipe(up)">
                                      <p:cBhvr>
                                        <p:cTn id="28" dur="500"/>
                                        <p:tgtEl>
                                          <p:spTgt spid="2"/>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p:tgtEl>
                                          <p:spTgt spid="7"/>
                                        </p:tgtEl>
                                        <p:attrNameLst>
                                          <p:attrName>ppt_y</p:attrName>
                                        </p:attrNameLst>
                                      </p:cBhvr>
                                      <p:tavLst>
                                        <p:tav tm="0">
                                          <p:val>
                                            <p:strVal val="#ppt_y+#ppt_h*1.125000"/>
                                          </p:val>
                                        </p:tav>
                                        <p:tav tm="100000">
                                          <p:val>
                                            <p:strVal val="#ppt_y"/>
                                          </p:val>
                                        </p:tav>
                                      </p:tavLst>
                                    </p:anim>
                                    <p:animEffect transition="in" filter="wipe(up)">
                                      <p:cBhvr>
                                        <p:cTn id="32" dur="500"/>
                                        <p:tgtEl>
                                          <p:spTgt spid="7"/>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p:tgtEl>
                                          <p:spTgt spid="13"/>
                                        </p:tgtEl>
                                        <p:attrNameLst>
                                          <p:attrName>ppt_y</p:attrName>
                                        </p:attrNameLst>
                                      </p:cBhvr>
                                      <p:tavLst>
                                        <p:tav tm="0">
                                          <p:val>
                                            <p:strVal val="#ppt_y+#ppt_h*1.125000"/>
                                          </p:val>
                                        </p:tav>
                                        <p:tav tm="100000">
                                          <p:val>
                                            <p:strVal val="#ppt_y"/>
                                          </p:val>
                                        </p:tav>
                                      </p:tavLst>
                                    </p:anim>
                                    <p:animEffect transition="in" filter="wipe(up)">
                                      <p:cBhvr>
                                        <p:cTn id="36" dur="500"/>
                                        <p:tgtEl>
                                          <p:spTgt spid="13"/>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p:tgtEl>
                                          <p:spTgt spid="14"/>
                                        </p:tgtEl>
                                        <p:attrNameLst>
                                          <p:attrName>ppt_y</p:attrName>
                                        </p:attrNameLst>
                                      </p:cBhvr>
                                      <p:tavLst>
                                        <p:tav tm="0">
                                          <p:val>
                                            <p:strVal val="#ppt_y+#ppt_h*1.125000"/>
                                          </p:val>
                                        </p:tav>
                                        <p:tav tm="100000">
                                          <p:val>
                                            <p:strVal val="#ppt_y"/>
                                          </p:val>
                                        </p:tav>
                                      </p:tavLst>
                                    </p:anim>
                                    <p:animEffect transition="in" filter="wipe(up)">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Image 8" descr="seminai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0975" y="193675"/>
            <a:ext cx="8785225"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Titre 1"/>
          <p:cNvSpPr>
            <a:spLocks noGrp="1"/>
          </p:cNvSpPr>
          <p:nvPr>
            <p:ph type="title"/>
          </p:nvPr>
        </p:nvSpPr>
        <p:spPr>
          <a:xfrm>
            <a:off x="415925" y="673100"/>
            <a:ext cx="8308975" cy="1143000"/>
          </a:xfrm>
        </p:spPr>
        <p:txBody>
          <a:bodyPr/>
          <a:lstStyle/>
          <a:p>
            <a:pPr eaLnBrk="1" hangingPunct="1"/>
            <a:r>
              <a:rPr lang="fr-FR" sz="2800" b="1">
                <a:latin typeface="Calibri" charset="0"/>
              </a:rPr>
              <a:t>2-ZOOM SUR LE PASSAGE DES MARCHANDISES</a:t>
            </a:r>
          </a:p>
        </p:txBody>
      </p:sp>
      <p:sp>
        <p:nvSpPr>
          <p:cNvPr id="29699" name="ZoneTexte 2"/>
          <p:cNvSpPr txBox="1">
            <a:spLocks noChangeArrowheads="1"/>
          </p:cNvSpPr>
          <p:nvPr/>
        </p:nvSpPr>
        <p:spPr bwMode="auto">
          <a:xfrm>
            <a:off x="415925" y="2270125"/>
            <a:ext cx="8308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fr-FR" sz="1800" b="1">
                <a:solidFill>
                  <a:srgbClr val="FFFFFF"/>
                </a:solidFill>
              </a:rPr>
              <a:t>IDENTIFICATION DES FLUX PHYSIQUE ET FLUX DOCUMENTAIRES</a:t>
            </a:r>
          </a:p>
        </p:txBody>
      </p:sp>
      <p:graphicFrame>
        <p:nvGraphicFramePr>
          <p:cNvPr id="5" name="Tableau 4"/>
          <p:cNvGraphicFramePr>
            <a:graphicFrameLocks noGrp="1"/>
          </p:cNvGraphicFramePr>
          <p:nvPr>
            <p:extLst>
              <p:ext uri="{D42A27DB-BD31-4B8C-83A1-F6EECF244321}">
                <p14:modId xmlns:p14="http://schemas.microsoft.com/office/powerpoint/2010/main" val="2180417514"/>
              </p:ext>
            </p:extLst>
          </p:nvPr>
        </p:nvGraphicFramePr>
        <p:xfrm>
          <a:off x="587375" y="3082925"/>
          <a:ext cx="7937500" cy="3267363"/>
        </p:xfrm>
        <a:graphic>
          <a:graphicData uri="http://schemas.openxmlformats.org/drawingml/2006/table">
            <a:tbl>
              <a:tblPr/>
              <a:tblGrid>
                <a:gridCol w="2768600"/>
                <a:gridCol w="3276600"/>
                <a:gridCol w="1892300"/>
              </a:tblGrid>
              <a:tr h="213390">
                <a:tc>
                  <a:txBody>
                    <a:bodyPr/>
                    <a:lstStyle/>
                    <a:p>
                      <a:pPr algn="ctr" fontAlgn="ctr"/>
                      <a:r>
                        <a:rPr lang="fr-FR" sz="1600" b="1" i="0" u="none" strike="noStrike" dirty="0" smtClean="0">
                          <a:solidFill>
                            <a:srgbClr val="000000"/>
                          </a:solidFill>
                          <a:effectLst/>
                          <a:latin typeface="Calibri"/>
                        </a:rPr>
                        <a:t>LOGISTIC FLOW</a:t>
                      </a:r>
                      <a:endParaRPr lang="fr-FR" sz="1600" b="1" i="0" u="none" strike="noStrike" dirty="0">
                        <a:solidFill>
                          <a:srgbClr val="000000"/>
                        </a:solidFill>
                        <a:effectLst/>
                        <a:latin typeface="Calibri"/>
                      </a:endParaRPr>
                    </a:p>
                  </a:txBody>
                  <a:tcPr marL="0" marR="0" marT="0" marB="0" anchor="ctr">
                    <a:lnL>
                      <a:noFill/>
                    </a:lnL>
                    <a:lnR>
                      <a:noFill/>
                    </a:lnR>
                    <a:lnT>
                      <a:noFill/>
                    </a:lnT>
                    <a:lnB>
                      <a:noFill/>
                    </a:lnB>
                  </a:tcPr>
                </a:tc>
                <a:tc>
                  <a:txBody>
                    <a:bodyPr/>
                    <a:lstStyle/>
                    <a:p>
                      <a:pPr algn="ctr" fontAlgn="ctr"/>
                      <a:r>
                        <a:rPr lang="fr-FR" sz="1600" b="1" i="0" u="none" strike="noStrike" dirty="0" smtClean="0">
                          <a:solidFill>
                            <a:srgbClr val="000000"/>
                          </a:solidFill>
                          <a:effectLst/>
                          <a:latin typeface="Calibri"/>
                        </a:rPr>
                        <a:t>DOCUMENT FLOW</a:t>
                      </a:r>
                      <a:endParaRPr lang="fr-FR" sz="1600" b="1" i="0" u="none" strike="noStrike" dirty="0">
                        <a:solidFill>
                          <a:srgbClr val="000000"/>
                        </a:solidFill>
                        <a:effectLst/>
                        <a:latin typeface="Calibri"/>
                      </a:endParaRPr>
                    </a:p>
                  </a:txBody>
                  <a:tcPr marL="0" marR="0" marT="0" marB="0" anchor="ctr">
                    <a:lnL>
                      <a:noFill/>
                    </a:lnL>
                    <a:lnR>
                      <a:noFill/>
                    </a:lnR>
                    <a:lnT>
                      <a:noFill/>
                    </a:lnT>
                    <a:lnB>
                      <a:noFill/>
                    </a:lnB>
                  </a:tcPr>
                </a:tc>
                <a:tc>
                  <a:txBody>
                    <a:bodyPr/>
                    <a:lstStyle/>
                    <a:p>
                      <a:pPr algn="ctr" fontAlgn="t"/>
                      <a:r>
                        <a:rPr lang="fr-FR" sz="1600" b="1" i="0" u="none" strike="noStrike" dirty="0" smtClean="0">
                          <a:solidFill>
                            <a:srgbClr val="000000"/>
                          </a:solidFill>
                          <a:effectLst/>
                          <a:latin typeface="Calibri"/>
                        </a:rPr>
                        <a:t>ACTEURS</a:t>
                      </a:r>
                      <a:endParaRPr lang="fr-FR" sz="1600" b="1" i="0" u="none" strike="noStrike" dirty="0">
                        <a:solidFill>
                          <a:srgbClr val="000000"/>
                        </a:solidFill>
                        <a:effectLst/>
                        <a:latin typeface="Calibri"/>
                      </a:endParaRPr>
                    </a:p>
                  </a:txBody>
                  <a:tcPr marL="0" marR="0" marT="0" marB="0">
                    <a:lnL>
                      <a:noFill/>
                    </a:lnL>
                    <a:lnR>
                      <a:noFill/>
                    </a:lnR>
                    <a:lnT>
                      <a:noFill/>
                    </a:lnT>
                    <a:lnB>
                      <a:noFill/>
                    </a:lnB>
                  </a:tcPr>
                </a:tc>
              </a:tr>
              <a:tr h="304843">
                <a:tc gridSpan="3">
                  <a:txBody>
                    <a:bodyPr/>
                    <a:lstStyle/>
                    <a:p>
                      <a:pPr algn="ctr" fontAlgn="t"/>
                      <a:r>
                        <a:rPr lang="fr-FR" sz="1800" b="1" i="0" u="none" strike="noStrike" dirty="0">
                          <a:solidFill>
                            <a:srgbClr val="000000"/>
                          </a:solidFill>
                          <a:effectLst/>
                          <a:latin typeface="Calibri"/>
                        </a:rPr>
                        <a:t>IMPORT</a:t>
                      </a:r>
                    </a:p>
                  </a:txBody>
                  <a:tcPr marL="0" marR="0" marT="0" marB="0">
                    <a:lnL>
                      <a:noFill/>
                    </a:lnL>
                    <a:lnR>
                      <a:noFill/>
                    </a:lnR>
                    <a:lnT>
                      <a:noFill/>
                    </a:lnT>
                    <a:lnB>
                      <a:noFill/>
                    </a:lnB>
                  </a:tcPr>
                </a:tc>
                <a:tc hMerge="1">
                  <a:txBody>
                    <a:bodyPr/>
                    <a:lstStyle/>
                    <a:p>
                      <a:endParaRPr lang="fr-FR"/>
                    </a:p>
                  </a:txBody>
                  <a:tcPr/>
                </a:tc>
                <a:tc hMerge="1">
                  <a:txBody>
                    <a:bodyPr/>
                    <a:lstStyle/>
                    <a:p>
                      <a:endParaRPr lang="fr-FR"/>
                    </a:p>
                  </a:txBody>
                  <a:tcPr/>
                </a:tc>
              </a:tr>
              <a:tr h="213390">
                <a:tc>
                  <a:txBody>
                    <a:bodyPr/>
                    <a:lstStyle/>
                    <a:p>
                      <a:pPr algn="l" fontAlgn="t"/>
                      <a:r>
                        <a:rPr lang="fr-FR" sz="1400" b="0" i="0" u="none" strike="noStrike">
                          <a:solidFill>
                            <a:srgbClr val="000000"/>
                          </a:solidFill>
                          <a:effectLst/>
                          <a:latin typeface="Calibri"/>
                        </a:rPr>
                        <a:t>Déchargement</a:t>
                      </a:r>
                    </a:p>
                  </a:txBody>
                  <a:tcPr marL="0" marR="0" marT="0" marB="0">
                    <a:lnL>
                      <a:noFill/>
                    </a:lnL>
                    <a:lnR>
                      <a:noFill/>
                    </a:lnR>
                    <a:lnT>
                      <a:noFill/>
                    </a:lnT>
                    <a:lnB>
                      <a:noFill/>
                    </a:lnB>
                  </a:tcPr>
                </a:tc>
                <a:tc>
                  <a:txBody>
                    <a:bodyPr/>
                    <a:lstStyle/>
                    <a:p>
                      <a:pPr algn="l" fontAlgn="t"/>
                      <a:r>
                        <a:rPr lang="fr-FR" sz="1400" b="0" i="0" u="none" strike="noStrike">
                          <a:solidFill>
                            <a:srgbClr val="000000"/>
                          </a:solidFill>
                          <a:effectLst/>
                          <a:latin typeface="Calibri"/>
                        </a:rPr>
                        <a:t>Autres formalités administratives préalables</a:t>
                      </a:r>
                    </a:p>
                  </a:txBody>
                  <a:tcPr marL="0" marR="0" marT="0" marB="0">
                    <a:lnL>
                      <a:noFill/>
                    </a:lnL>
                    <a:lnR>
                      <a:noFill/>
                    </a:lnR>
                    <a:lnT>
                      <a:noFill/>
                    </a:lnT>
                    <a:lnB>
                      <a:noFill/>
                    </a:lnB>
                    <a:solidFill>
                      <a:srgbClr val="EFE1A2"/>
                    </a:solidFill>
                  </a:tcPr>
                </a:tc>
                <a:tc rowSpan="7">
                  <a:txBody>
                    <a:bodyPr/>
                    <a:lstStyle/>
                    <a:p>
                      <a:pPr algn="l" fontAlgn="t"/>
                      <a:endParaRPr lang="fr-FR" sz="1400" b="0" i="1" u="none" strike="noStrike" dirty="0" smtClean="0">
                        <a:solidFill>
                          <a:srgbClr val="000000"/>
                        </a:solidFill>
                        <a:effectLst/>
                        <a:latin typeface="Calibri"/>
                      </a:endParaRPr>
                    </a:p>
                    <a:p>
                      <a:pPr algn="l" fontAlgn="b"/>
                      <a:r>
                        <a:rPr lang="fr-FR" sz="1400" b="0" i="0" u="none" strike="noStrike" dirty="0" smtClean="0">
                          <a:solidFill>
                            <a:srgbClr val="000000"/>
                          </a:solidFill>
                          <a:effectLst/>
                          <a:latin typeface="+mn-lt"/>
                        </a:rPr>
                        <a:t>Consignataires, PEPK, Douane,</a:t>
                      </a:r>
                      <a:r>
                        <a:rPr lang="fr-FR" sz="1400" b="0" i="0" u="none" strike="noStrike" baseline="0" dirty="0" smtClean="0">
                          <a:solidFill>
                            <a:srgbClr val="000000"/>
                          </a:solidFill>
                          <a:effectLst/>
                          <a:latin typeface="+mn-lt"/>
                        </a:rPr>
                        <a:t> Acconiers,</a:t>
                      </a:r>
                    </a:p>
                    <a:p>
                      <a:pPr algn="l" fontAlgn="b"/>
                      <a:r>
                        <a:rPr lang="fr-FR" sz="1400" b="0" i="0" u="none" strike="noStrike" dirty="0" smtClean="0">
                          <a:solidFill>
                            <a:srgbClr val="000000"/>
                          </a:solidFill>
                          <a:effectLst/>
                          <a:latin typeface="+mn-lt"/>
                        </a:rPr>
                        <a:t>, Autres administrations , Chargeurs, Organismes de gestion de Fret</a:t>
                      </a:r>
                    </a:p>
                    <a:p>
                      <a:pPr algn="ctr" fontAlgn="t"/>
                      <a:endParaRPr lang="fr-FR" sz="1400" b="0" i="1" u="none" strike="noStrike" dirty="0">
                        <a:solidFill>
                          <a:srgbClr val="000000"/>
                        </a:solidFill>
                        <a:effectLst/>
                        <a:latin typeface="Calibri"/>
                      </a:endParaRPr>
                    </a:p>
                  </a:txBody>
                  <a:tcPr marL="0" marR="0" marT="0" marB="0">
                    <a:lnL>
                      <a:noFill/>
                    </a:lnL>
                    <a:lnR>
                      <a:noFill/>
                    </a:lnR>
                    <a:lnT>
                      <a:noFill/>
                    </a:lnT>
                    <a:lnB>
                      <a:noFill/>
                    </a:lnB>
                  </a:tcPr>
                </a:tc>
              </a:tr>
              <a:tr h="426781">
                <a:tc>
                  <a:txBody>
                    <a:bodyPr/>
                    <a:lstStyle/>
                    <a:p>
                      <a:pPr algn="l" fontAlgn="t"/>
                      <a:r>
                        <a:rPr lang="fr-FR" sz="1400" b="0" i="0" u="none" strike="noStrike">
                          <a:solidFill>
                            <a:srgbClr val="000000"/>
                          </a:solidFill>
                          <a:effectLst/>
                          <a:latin typeface="Calibri"/>
                        </a:rPr>
                        <a:t>Inspection au débarquement</a:t>
                      </a:r>
                    </a:p>
                  </a:txBody>
                  <a:tcPr marL="0" marR="0" marT="0" marB="0">
                    <a:lnL>
                      <a:noFill/>
                    </a:lnL>
                    <a:lnR>
                      <a:noFill/>
                    </a:lnR>
                    <a:lnT>
                      <a:noFill/>
                    </a:lnT>
                    <a:lnB>
                      <a:noFill/>
                    </a:lnB>
                  </a:tcPr>
                </a:tc>
                <a:tc>
                  <a:txBody>
                    <a:bodyPr/>
                    <a:lstStyle/>
                    <a:p>
                      <a:pPr algn="l" fontAlgn="t"/>
                      <a:r>
                        <a:rPr lang="fr-FR" sz="1400" b="0" i="0" u="none" strike="noStrike" dirty="0">
                          <a:solidFill>
                            <a:srgbClr val="000000"/>
                          </a:solidFill>
                          <a:effectLst/>
                          <a:latin typeface="Calibri"/>
                        </a:rPr>
                        <a:t>formulaire FAL de l'OMI n° 2, déclaration de la cargaison (manifeste)</a:t>
                      </a:r>
                    </a:p>
                  </a:txBody>
                  <a:tcPr marL="0" marR="0" marT="0" marB="0">
                    <a:lnL>
                      <a:noFill/>
                    </a:lnL>
                    <a:lnR>
                      <a:noFill/>
                    </a:lnR>
                    <a:lnT>
                      <a:noFill/>
                    </a:lnT>
                    <a:lnB>
                      <a:noFill/>
                    </a:lnB>
                    <a:solidFill>
                      <a:srgbClr val="EFE1A2"/>
                    </a:solidFill>
                  </a:tcPr>
                </a:tc>
                <a:tc vMerge="1">
                  <a:txBody>
                    <a:bodyPr/>
                    <a:lstStyle/>
                    <a:p>
                      <a:endParaRPr lang="fr-FR"/>
                    </a:p>
                  </a:txBody>
                  <a:tcPr/>
                </a:tc>
              </a:tr>
              <a:tr h="381054">
                <a:tc>
                  <a:txBody>
                    <a:bodyPr/>
                    <a:lstStyle/>
                    <a:p>
                      <a:pPr algn="l" fontAlgn="t"/>
                      <a:r>
                        <a:rPr lang="fr-FR" sz="1400" b="0" i="0" u="none" strike="noStrike" dirty="0">
                          <a:solidFill>
                            <a:srgbClr val="000000"/>
                          </a:solidFill>
                          <a:effectLst/>
                          <a:latin typeface="Calibri"/>
                        </a:rPr>
                        <a:t>Mise en Douane</a:t>
                      </a:r>
                    </a:p>
                  </a:txBody>
                  <a:tcPr marL="0" marR="0" marT="0" marB="0">
                    <a:lnL>
                      <a:noFill/>
                    </a:lnL>
                    <a:lnR>
                      <a:noFill/>
                    </a:lnR>
                    <a:lnT>
                      <a:noFill/>
                    </a:lnT>
                    <a:lnB>
                      <a:noFill/>
                    </a:lnB>
                  </a:tcPr>
                </a:tc>
                <a:tc>
                  <a:txBody>
                    <a:bodyPr/>
                    <a:lstStyle/>
                    <a:p>
                      <a:pPr algn="l" fontAlgn="t"/>
                      <a:r>
                        <a:rPr lang="fr-FR" sz="1400" b="0" i="0" u="none" strike="noStrike">
                          <a:solidFill>
                            <a:srgbClr val="000000"/>
                          </a:solidFill>
                          <a:effectLst/>
                          <a:latin typeface="Calibri"/>
                        </a:rPr>
                        <a:t>Déclaration en Douane</a:t>
                      </a:r>
                    </a:p>
                  </a:txBody>
                  <a:tcPr marL="0" marR="0" marT="0" marB="0">
                    <a:lnL>
                      <a:noFill/>
                    </a:lnL>
                    <a:lnR>
                      <a:noFill/>
                    </a:lnR>
                    <a:lnT>
                      <a:noFill/>
                    </a:lnT>
                    <a:lnB>
                      <a:noFill/>
                    </a:lnB>
                    <a:solidFill>
                      <a:srgbClr val="EFE1A2"/>
                    </a:solidFill>
                  </a:tcPr>
                </a:tc>
                <a:tc vMerge="1">
                  <a:txBody>
                    <a:bodyPr/>
                    <a:lstStyle/>
                    <a:p>
                      <a:endParaRPr lang="fr-FR"/>
                    </a:p>
                  </a:txBody>
                  <a:tcPr/>
                </a:tc>
              </a:tr>
              <a:tr h="381054">
                <a:tc>
                  <a:txBody>
                    <a:bodyPr/>
                    <a:lstStyle/>
                    <a:p>
                      <a:pPr algn="l" fontAlgn="t"/>
                      <a:r>
                        <a:rPr lang="fr-FR" sz="1400" b="0" i="0" u="none" strike="noStrike">
                          <a:solidFill>
                            <a:srgbClr val="000000"/>
                          </a:solidFill>
                          <a:effectLst/>
                          <a:latin typeface="Calibri"/>
                        </a:rPr>
                        <a:t>Mouvement marchandise MAD</a:t>
                      </a:r>
                    </a:p>
                  </a:txBody>
                  <a:tcPr marL="0" marR="0" marT="0" marB="0">
                    <a:lnL>
                      <a:noFill/>
                    </a:lnL>
                    <a:lnR>
                      <a:noFill/>
                    </a:lnR>
                    <a:lnT>
                      <a:noFill/>
                    </a:lnT>
                    <a:lnB>
                      <a:noFill/>
                    </a:lnB>
                  </a:tcPr>
                </a:tc>
                <a:tc>
                  <a:txBody>
                    <a:bodyPr/>
                    <a:lstStyle/>
                    <a:p>
                      <a:pPr algn="l" fontAlgn="t"/>
                      <a:r>
                        <a:rPr lang="fr-FR" sz="1400" b="0" i="0" u="none" strike="noStrike">
                          <a:solidFill>
                            <a:srgbClr val="000000"/>
                          </a:solidFill>
                          <a:effectLst/>
                          <a:latin typeface="Calibri"/>
                        </a:rPr>
                        <a:t>Facturation manutention et surestarie</a:t>
                      </a:r>
                    </a:p>
                  </a:txBody>
                  <a:tcPr marL="0" marR="0" marT="0" marB="0">
                    <a:lnL>
                      <a:noFill/>
                    </a:lnL>
                    <a:lnR>
                      <a:noFill/>
                    </a:lnR>
                    <a:lnT>
                      <a:noFill/>
                    </a:lnT>
                    <a:lnB>
                      <a:noFill/>
                    </a:lnB>
                    <a:solidFill>
                      <a:srgbClr val="EFE1A2"/>
                    </a:solidFill>
                  </a:tcPr>
                </a:tc>
                <a:tc vMerge="1">
                  <a:txBody>
                    <a:bodyPr/>
                    <a:lstStyle/>
                    <a:p>
                      <a:endParaRPr lang="fr-FR"/>
                    </a:p>
                  </a:txBody>
                  <a:tcPr/>
                </a:tc>
              </a:tr>
              <a:tr h="295176">
                <a:tc>
                  <a:txBody>
                    <a:bodyPr/>
                    <a:lstStyle/>
                    <a:p>
                      <a:pPr algn="l" fontAlgn="t"/>
                      <a:r>
                        <a:rPr lang="fr-FR" sz="1400" b="0" i="0" u="none" strike="noStrike">
                          <a:solidFill>
                            <a:srgbClr val="000000"/>
                          </a:solidFill>
                          <a:effectLst/>
                          <a:latin typeface="Calibri"/>
                        </a:rPr>
                        <a:t>Scanning</a:t>
                      </a:r>
                    </a:p>
                  </a:txBody>
                  <a:tcPr marL="0" marR="0" marT="0" marB="0">
                    <a:lnL>
                      <a:noFill/>
                    </a:lnL>
                    <a:lnR>
                      <a:noFill/>
                    </a:lnR>
                    <a:lnT>
                      <a:noFill/>
                    </a:lnT>
                    <a:lnB>
                      <a:noFill/>
                    </a:lnB>
                  </a:tcPr>
                </a:tc>
                <a:tc>
                  <a:txBody>
                    <a:bodyPr/>
                    <a:lstStyle/>
                    <a:p>
                      <a:pPr algn="l" fontAlgn="t"/>
                      <a:r>
                        <a:rPr lang="fr-FR" sz="1400" b="0" i="0" u="none" strike="noStrike" dirty="0">
                          <a:solidFill>
                            <a:srgbClr val="000000"/>
                          </a:solidFill>
                          <a:effectLst/>
                          <a:latin typeface="Calibri"/>
                        </a:rPr>
                        <a:t>Rapport Scanning</a:t>
                      </a:r>
                    </a:p>
                  </a:txBody>
                  <a:tcPr marL="0" marR="0" marT="0" marB="0">
                    <a:lnL>
                      <a:noFill/>
                    </a:lnL>
                    <a:lnR>
                      <a:noFill/>
                    </a:lnR>
                    <a:lnT>
                      <a:noFill/>
                    </a:lnT>
                    <a:lnB>
                      <a:noFill/>
                    </a:lnB>
                    <a:solidFill>
                      <a:srgbClr val="EFE1A2"/>
                    </a:solidFill>
                  </a:tcPr>
                </a:tc>
                <a:tc vMerge="1">
                  <a:txBody>
                    <a:bodyPr/>
                    <a:lstStyle/>
                    <a:p>
                      <a:endParaRPr lang="fr-FR"/>
                    </a:p>
                  </a:txBody>
                  <a:tcPr/>
                </a:tc>
              </a:tr>
              <a:tr h="640171">
                <a:tc>
                  <a:txBody>
                    <a:bodyPr/>
                    <a:lstStyle/>
                    <a:p>
                      <a:pPr algn="l" fontAlgn="t"/>
                      <a:r>
                        <a:rPr lang="fr-FR" sz="1400" b="0" i="0" u="none" strike="noStrike" dirty="0">
                          <a:solidFill>
                            <a:srgbClr val="000000"/>
                          </a:solidFill>
                          <a:effectLst/>
                          <a:latin typeface="Calibri"/>
                        </a:rPr>
                        <a:t>Visite Douane/ Contrôles Techniques</a:t>
                      </a:r>
                    </a:p>
                  </a:txBody>
                  <a:tcPr marL="0" marR="0" marT="0" marB="0">
                    <a:lnL>
                      <a:noFill/>
                    </a:lnL>
                    <a:lnR>
                      <a:noFill/>
                    </a:lnR>
                    <a:lnT>
                      <a:noFill/>
                    </a:lnT>
                    <a:lnB>
                      <a:noFill/>
                    </a:lnB>
                  </a:tcPr>
                </a:tc>
                <a:tc>
                  <a:txBody>
                    <a:bodyPr/>
                    <a:lstStyle/>
                    <a:p>
                      <a:pPr algn="l" fontAlgn="t"/>
                      <a:r>
                        <a:rPr lang="fr-FR" sz="1400" b="0" i="0" u="none" strike="noStrike" dirty="0">
                          <a:solidFill>
                            <a:srgbClr val="000000"/>
                          </a:solidFill>
                          <a:effectLst/>
                          <a:latin typeface="Calibri"/>
                        </a:rPr>
                        <a:t>Facturation Marchandise et Paiement des redevance, droits et </a:t>
                      </a:r>
                      <a:r>
                        <a:rPr lang="fr-FR" sz="1400" b="0" i="0" u="none" strike="noStrike" dirty="0" smtClean="0">
                          <a:solidFill>
                            <a:srgbClr val="000000"/>
                          </a:solidFill>
                          <a:effectLst/>
                          <a:latin typeface="Calibri"/>
                        </a:rPr>
                        <a:t>taxes,</a:t>
                      </a:r>
                      <a:r>
                        <a:rPr lang="fr-FR" sz="1400" b="0" i="0" u="none" strike="noStrike" baseline="0" dirty="0" smtClean="0">
                          <a:solidFill>
                            <a:srgbClr val="000000"/>
                          </a:solidFill>
                          <a:effectLst/>
                          <a:latin typeface="Calibri"/>
                        </a:rPr>
                        <a:t> visas contrôle technique</a:t>
                      </a:r>
                      <a:endParaRPr lang="fr-FR" sz="1400" b="0" i="0" u="none" strike="noStrike" dirty="0">
                        <a:solidFill>
                          <a:srgbClr val="000000"/>
                        </a:solidFill>
                        <a:effectLst/>
                        <a:latin typeface="Calibri"/>
                      </a:endParaRPr>
                    </a:p>
                  </a:txBody>
                  <a:tcPr marL="0" marR="0" marT="0" marB="0">
                    <a:lnL>
                      <a:noFill/>
                    </a:lnL>
                    <a:lnR>
                      <a:noFill/>
                    </a:lnR>
                    <a:lnT>
                      <a:noFill/>
                    </a:lnT>
                    <a:lnB>
                      <a:noFill/>
                    </a:lnB>
                    <a:solidFill>
                      <a:srgbClr val="EFE1A2"/>
                    </a:solidFill>
                  </a:tcPr>
                </a:tc>
                <a:tc vMerge="1">
                  <a:txBody>
                    <a:bodyPr/>
                    <a:lstStyle/>
                    <a:p>
                      <a:endParaRPr lang="fr-FR"/>
                    </a:p>
                  </a:txBody>
                  <a:tcPr/>
                </a:tc>
              </a:tr>
              <a:tr h="381054">
                <a:tc>
                  <a:txBody>
                    <a:bodyPr/>
                    <a:lstStyle/>
                    <a:p>
                      <a:pPr algn="l" fontAlgn="t"/>
                      <a:r>
                        <a:rPr lang="fr-FR" sz="1400" b="0" i="0" u="none" strike="noStrike">
                          <a:solidFill>
                            <a:srgbClr val="000000"/>
                          </a:solidFill>
                          <a:effectLst/>
                          <a:latin typeface="Calibri"/>
                        </a:rPr>
                        <a:t>Enlèvement</a:t>
                      </a:r>
                    </a:p>
                  </a:txBody>
                  <a:tcPr marL="0" marR="0" marT="0" marB="0">
                    <a:lnL>
                      <a:noFill/>
                    </a:lnL>
                    <a:lnR>
                      <a:noFill/>
                    </a:lnR>
                    <a:lnT>
                      <a:noFill/>
                    </a:lnT>
                    <a:lnB>
                      <a:noFill/>
                    </a:lnB>
                  </a:tcPr>
                </a:tc>
                <a:tc>
                  <a:txBody>
                    <a:bodyPr/>
                    <a:lstStyle/>
                    <a:p>
                      <a:pPr algn="l" fontAlgn="t"/>
                      <a:r>
                        <a:rPr lang="fr-FR" sz="1400" b="0" i="0" u="none" strike="noStrike" dirty="0" smtClean="0">
                          <a:solidFill>
                            <a:srgbClr val="000000"/>
                          </a:solidFill>
                          <a:effectLst/>
                          <a:latin typeface="Calibri"/>
                        </a:rPr>
                        <a:t>Bon</a:t>
                      </a:r>
                      <a:r>
                        <a:rPr lang="fr-FR" sz="1400" b="0" i="0" u="none" strike="noStrike" baseline="0" dirty="0" smtClean="0">
                          <a:solidFill>
                            <a:srgbClr val="000000"/>
                          </a:solidFill>
                          <a:effectLst/>
                          <a:latin typeface="Calibri"/>
                        </a:rPr>
                        <a:t> de sortie, Constatations de sortie</a:t>
                      </a:r>
                      <a:endParaRPr lang="fr-FR" sz="1400" b="0" i="0" u="none" strike="noStrike" dirty="0">
                        <a:solidFill>
                          <a:srgbClr val="000000"/>
                        </a:solidFill>
                        <a:effectLst/>
                        <a:latin typeface="Calibri"/>
                      </a:endParaRPr>
                    </a:p>
                  </a:txBody>
                  <a:tcPr marL="0" marR="0" marT="0" marB="0">
                    <a:lnL>
                      <a:noFill/>
                    </a:lnL>
                    <a:lnR>
                      <a:noFill/>
                    </a:lnR>
                    <a:lnT>
                      <a:noFill/>
                    </a:lnT>
                    <a:lnB>
                      <a:noFill/>
                    </a:lnB>
                    <a:solidFill>
                      <a:srgbClr val="EFE1A2"/>
                    </a:solidFill>
                  </a:tcPr>
                </a:tc>
                <a:tc vMerge="1">
                  <a:txBody>
                    <a:bodyPr/>
                    <a:lstStyle/>
                    <a:p>
                      <a:endParaRPr lang="fr-FR"/>
                    </a:p>
                  </a:txBody>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position">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Expo">
      <a:majorFont>
        <a:latin typeface="Calibri"/>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Expo">
      <a:fillStyleLst>
        <a:solidFill>
          <a:schemeClr val="phClr"/>
        </a:solidFill>
        <a:gradFill rotWithShape="1">
          <a:gsLst>
            <a:gs pos="0">
              <a:schemeClr val="phClr">
                <a:tint val="100000"/>
                <a:satMod val="130000"/>
              </a:schemeClr>
            </a:gs>
            <a:gs pos="100000">
              <a:schemeClr val="phClr">
                <a:tint val="50000"/>
                <a:satMod val="150000"/>
              </a:schemeClr>
            </a:gs>
          </a:gsLst>
          <a:lin ang="16200000" scaled="1"/>
        </a:gradFill>
        <a:gradFill rotWithShape="1">
          <a:gsLst>
            <a:gs pos="0">
              <a:schemeClr val="phClr">
                <a:shade val="93000"/>
                <a:satMod val="130000"/>
              </a:schemeClr>
            </a:gs>
            <a:gs pos="60000">
              <a:schemeClr val="phClr">
                <a:tint val="80000"/>
                <a:shade val="93000"/>
                <a:satMod val="130000"/>
              </a:schemeClr>
            </a:gs>
            <a:gs pos="100000">
              <a:schemeClr val="phClr">
                <a:tint val="50000"/>
                <a:shade val="94000"/>
                <a:alpha val="100000"/>
                <a:satMod val="135000"/>
              </a:schemeClr>
            </a:gs>
          </a:gsLst>
          <a:lin ang="16200000" scaled="0"/>
        </a:gra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34925" cap="flat" cmpd="sng" algn="ctr">
          <a:gradFill>
            <a:gsLst>
              <a:gs pos="0">
                <a:schemeClr val="accent1">
                  <a:lumMod val="40000"/>
                  <a:lumOff val="60000"/>
                </a:schemeClr>
              </a:gs>
              <a:gs pos="50000">
                <a:schemeClr val="accent1"/>
              </a:gs>
              <a:gs pos="100000">
                <a:schemeClr val="accent1">
                  <a:lumMod val="50000"/>
                </a:schemeClr>
              </a:gs>
            </a:gsLst>
            <a:lin ang="18600000" scaled="0"/>
          </a:gradFill>
          <a:prstDash val="solid"/>
        </a:ln>
      </a:lnStyleLst>
      <a:effectStyleLst>
        <a:effectStyle>
          <a:effectLst/>
        </a:effectStyle>
        <a:effectStyle>
          <a:effectLst>
            <a:innerShdw blurRad="50800" dist="25400" dir="13500000">
              <a:srgbClr val="C0C0C0">
                <a:alpha val="75000"/>
              </a:srgbClr>
            </a:innerShdw>
            <a:outerShdw blurRad="63500" dist="38100" dir="5400000" sx="105000" sy="105000" algn="br" rotWithShape="0">
              <a:srgbClr val="000000">
                <a:alpha val="30000"/>
              </a:srgbClr>
            </a:outerShdw>
          </a:effectLst>
        </a:effectStyle>
        <a:effectStyle>
          <a:effectLst>
            <a:innerShdw blurRad="50800" dist="25400" dir="16200000">
              <a:srgbClr val="C0C0C0">
                <a:alpha val="75000"/>
              </a:srgbClr>
            </a:innerShdw>
            <a:reflection blurRad="63500" stA="40000" endPos="50000" dist="127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a:blip xmlns:r="http://schemas.openxmlformats.org/officeDocument/2006/relationships" r:embed="rId1"/>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Exposition.thmx</Template>
  <TotalTime>3736</TotalTime>
  <Words>901</Words>
  <Application>Microsoft Macintosh PowerPoint</Application>
  <PresentationFormat>Présentation à l'écran (4:3)</PresentationFormat>
  <Paragraphs>200</Paragraphs>
  <Slides>16</Slides>
  <Notes>2</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16</vt:i4>
      </vt:variant>
    </vt:vector>
  </HeadingPairs>
  <TitlesOfParts>
    <vt:vector size="18" baseType="lpstr">
      <vt:lpstr>Exposition</vt:lpstr>
      <vt:lpstr>Document</vt:lpstr>
      <vt:lpstr>Présentation PowerPoint</vt:lpstr>
      <vt:lpstr>Plan</vt:lpstr>
      <vt:lpstr>Contexte</vt:lpstr>
      <vt:lpstr>PORT COMMUNITY SYSTEM </vt:lpstr>
      <vt:lpstr>UTILISATEURS POTENTIELS DU PCS ET OUTILS INFORMATIQUES ASSOCIES</vt:lpstr>
      <vt:lpstr>ARCHITECTURE GENERALE DU PMIS</vt:lpstr>
      <vt:lpstr>1-ZOOM SUR LA GESTION DES ESCALES NAVIRES</vt:lpstr>
      <vt:lpstr>ZOOM SUR LA GESTION DES ESCALES NAVIRES</vt:lpstr>
      <vt:lpstr>2-ZOOM SUR LE PASSAGE DES MARCHANDISES</vt:lpstr>
      <vt:lpstr>2-ZOOM SUR LE PASSAGE DES MARCHANDISES</vt:lpstr>
      <vt:lpstr>ZOOM SUR LE PASSAGE DES MARCHANDISES</vt:lpstr>
      <vt:lpstr>ZOOM SUR LE PASSAGE DES MARCHANDISES</vt:lpstr>
      <vt:lpstr>2-ZOOM SUR LE PASSAGE DES MARCHANDISES</vt:lpstr>
      <vt:lpstr>RECOMMANDATIONS</vt:lpstr>
      <vt:lpstr>RECOMMANDATIONS</vt:lpstr>
      <vt:lpstr>RECOMMANDATIONS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M.AKOO Modeste,  Vice-Président Comité Mixte COPIL Expert en Economie des transports du Projet </dc:title>
  <dc:creator>Iya Habib</dc:creator>
  <cp:lastModifiedBy>Iya Habib</cp:lastModifiedBy>
  <cp:revision>33</cp:revision>
  <dcterms:created xsi:type="dcterms:W3CDTF">2014-10-06T12:10:48Z</dcterms:created>
  <dcterms:modified xsi:type="dcterms:W3CDTF">2014-10-11T12:27:49Z</dcterms:modified>
</cp:coreProperties>
</file>